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handoutMasterIdLst>
    <p:handoutMasterId r:id="rId20"/>
  </p:handoutMasterIdLst>
  <p:sldIdLst>
    <p:sldId id="327" r:id="rId2"/>
    <p:sldId id="328" r:id="rId3"/>
    <p:sldId id="329" r:id="rId4"/>
    <p:sldId id="336" r:id="rId5"/>
    <p:sldId id="337" r:id="rId6"/>
    <p:sldId id="338" r:id="rId7"/>
    <p:sldId id="339" r:id="rId8"/>
    <p:sldId id="340" r:id="rId9"/>
    <p:sldId id="342" r:id="rId10"/>
    <p:sldId id="341" r:id="rId11"/>
    <p:sldId id="330" r:id="rId12"/>
    <p:sldId id="343" r:id="rId13"/>
    <p:sldId id="331" r:id="rId14"/>
    <p:sldId id="332" r:id="rId15"/>
    <p:sldId id="333" r:id="rId16"/>
    <p:sldId id="334" r:id="rId17"/>
    <p:sldId id="335"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12">
          <p15:clr>
            <a:srgbClr val="A4A3A4"/>
          </p15:clr>
        </p15:guide>
        <p15:guide id="3" orient="horz" pos="3888">
          <p15:clr>
            <a:srgbClr val="A4A3A4"/>
          </p15:clr>
        </p15:guide>
        <p15:guide id="4" pos="2880">
          <p15:clr>
            <a:srgbClr val="A4A3A4"/>
          </p15:clr>
        </p15:guide>
        <p15:guide id="5" pos="288">
          <p15:clr>
            <a:srgbClr val="A4A3A4"/>
          </p15:clr>
        </p15:guide>
        <p15:guide id="6" pos="5472">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E0000"/>
    <a:srgbClr val="0E243A"/>
    <a:srgbClr val="FF0000"/>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3" autoAdjust="0"/>
    <p:restoredTop sz="55621" autoAdjust="0"/>
  </p:normalViewPr>
  <p:slideViewPr>
    <p:cSldViewPr snapToGrid="0">
      <p:cViewPr varScale="1">
        <p:scale>
          <a:sx n="61" d="100"/>
          <a:sy n="61" d="100"/>
        </p:scale>
        <p:origin x="-1776" y="-78"/>
      </p:cViewPr>
      <p:guideLst>
        <p:guide orient="horz" pos="2160"/>
        <p:guide orient="horz" pos="912"/>
        <p:guide orient="horz" pos="3888"/>
        <p:guide pos="2880"/>
        <p:guide pos="288"/>
        <p:guide pos="5472"/>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37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088A6D1-998E-4C55-8542-7AAA0C9A9AB8}" type="datetimeFigureOut">
              <a:rPr lang="en-US" smtClean="0"/>
              <a:pPr/>
              <a:t>7/14/2014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AAB6F5-C0E1-4DEF-9E80-8EDB682E808C}" type="slidenum">
              <a:rPr lang="en-US" smtClean="0"/>
              <a:pPr/>
              <a:t>‹#›</a:t>
            </a:fld>
            <a:endParaRPr lang="en-US" dirty="0"/>
          </a:p>
        </p:txBody>
      </p:sp>
    </p:spTree>
    <p:extLst>
      <p:ext uri="{BB962C8B-B14F-4D97-AF65-F5344CB8AC3E}">
        <p14:creationId xmlns:p14="http://schemas.microsoft.com/office/powerpoint/2010/main" val="10167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1141C1-3C5A-4240-87DB-9D4217E9B3B1}" type="datetimeFigureOut">
              <a:rPr lang="en-US" smtClean="0"/>
              <a:pPr/>
              <a:t>7/14/2014</a:t>
            </a:fld>
            <a:endParaRPr lang="en-US" dirty="0"/>
          </a:p>
        </p:txBody>
      </p:sp>
      <p:sp>
        <p:nvSpPr>
          <p:cNvPr id="4" name="Slide Image Placeholder 3"/>
          <p:cNvSpPr>
            <a:spLocks noGrp="1" noRot="1" noChangeAspect="1"/>
          </p:cNvSpPr>
          <p:nvPr>
            <p:ph type="sldImg" idx="2"/>
          </p:nvPr>
        </p:nvSpPr>
        <p:spPr>
          <a:xfrm>
            <a:off x="1433513" y="619125"/>
            <a:ext cx="4143375" cy="310673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570077" y="3873500"/>
            <a:ext cx="5870246" cy="472567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92C5E-BF34-4775-B657-4ADF2F3104CA}" type="slidenum">
              <a:rPr lang="en-US" smtClean="0"/>
              <a:pPr/>
              <a:t>‹#›</a:t>
            </a:fld>
            <a:endParaRPr lang="en-US" dirty="0"/>
          </a:p>
        </p:txBody>
      </p:sp>
    </p:spTree>
    <p:extLst>
      <p:ext uri="{BB962C8B-B14F-4D97-AF65-F5344CB8AC3E}">
        <p14:creationId xmlns:p14="http://schemas.microsoft.com/office/powerpoint/2010/main" val="305906719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433513" y="619125"/>
            <a:ext cx="4143375" cy="3106738"/>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defTabSz="920400"/>
            <a:r>
              <a:rPr lang="en-US" dirty="0" smtClean="0"/>
              <a:t>Avaya Grow Right is a financial program for every Avaya Connect Medal Partner and expert</a:t>
            </a:r>
            <a:r>
              <a:rPr lang="en-US" baseline="0" dirty="0" smtClean="0"/>
              <a:t> partners</a:t>
            </a:r>
          </a:p>
          <a:p>
            <a:pPr defTabSz="920400"/>
            <a:r>
              <a:rPr lang="en-US" dirty="0" smtClean="0"/>
              <a:t>It applies to every Platinum, Gold and Silver partners, and to Authorized SME Expert partner.</a:t>
            </a:r>
          </a:p>
          <a:p>
            <a:pPr defTabSz="920400">
              <a:defRPr/>
            </a:pPr>
            <a:r>
              <a:rPr lang="en-US" dirty="0" smtClean="0"/>
              <a:t>To be eligible for the program partner needs to be </a:t>
            </a:r>
            <a:r>
              <a:rPr lang="en-US" baseline="0" dirty="0" smtClean="0"/>
              <a:t>Avaya Connect “Partner in a good standing”, and in-line with the Avaya Connect Solution Authorization, and Minimum channel requirement policy.</a:t>
            </a:r>
          </a:p>
          <a:p>
            <a:pPr defTabSz="920400">
              <a:defRPr/>
            </a:pPr>
            <a:endParaRPr lang="en-US" baseline="0" dirty="0" smtClean="0"/>
          </a:p>
          <a:p>
            <a:pPr defTabSz="920400">
              <a:defRPr/>
            </a:pPr>
            <a:r>
              <a:rPr lang="en-US" baseline="0" dirty="0" smtClean="0"/>
              <a:t>This program is built to provide value to those partners committed in strategic Avaya solution, and provides a cash benefit, which is a competitive advantage. It will provide a high value for being an Avaya partner.</a:t>
            </a:r>
          </a:p>
          <a:p>
            <a:pPr defTabSz="920400">
              <a:defRPr/>
            </a:pPr>
            <a:endParaRPr lang="en-US" baseline="0" dirty="0" smtClean="0"/>
          </a:p>
          <a:p>
            <a:pPr defTabSz="920400">
              <a:defRPr/>
            </a:pPr>
            <a:r>
              <a:rPr lang="en-US" baseline="0" dirty="0" smtClean="0"/>
              <a:t>Solutions participating in the program are those providing high margin and high strategic value. Full list is available on the Avaya Connect portal, and on the slide at the end of this presentation.</a:t>
            </a:r>
          </a:p>
          <a:p>
            <a:pPr defTabSz="920400">
              <a:defRPr/>
            </a:pPr>
            <a:endParaRPr lang="en-US" baseline="0" dirty="0" smtClean="0"/>
          </a:p>
          <a:p>
            <a:pPr defTabSz="920400"/>
            <a:endParaRPr lang="en-US"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022493-49E9-4E90-AD4D-64C4847D3007}" type="slidenum">
              <a:rPr lang="en-US">
                <a:solidFill>
                  <a:srgbClr val="323232"/>
                </a:solidFill>
              </a:rPr>
              <a:pPr fontAlgn="base">
                <a:spcBef>
                  <a:spcPct val="0"/>
                </a:spcBef>
                <a:spcAft>
                  <a:spcPct val="0"/>
                </a:spcAft>
                <a:defRPr/>
              </a:pPr>
              <a:t>2</a:t>
            </a:fld>
            <a:endParaRPr lang="en-US" dirty="0">
              <a:solidFill>
                <a:srgbClr val="323232"/>
              </a:solidFill>
            </a:endParaRPr>
          </a:p>
        </p:txBody>
      </p:sp>
    </p:spTree>
    <p:extLst>
      <p:ext uri="{BB962C8B-B14F-4D97-AF65-F5344CB8AC3E}">
        <p14:creationId xmlns:p14="http://schemas.microsoft.com/office/powerpoint/2010/main" val="239235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r>
              <a:rPr lang="en-US" dirty="0" smtClean="0"/>
              <a:t>The calculation is easy and it starts with the baseline, in this example partner ABC have its baseline in Q1 with 11844$</a:t>
            </a:r>
          </a:p>
          <a:p>
            <a:r>
              <a:rPr lang="en-US" dirty="0" smtClean="0"/>
              <a:t>In Q2 partner ABC will generate 190K$ revenue that is 179K$ grow from previous quarter above the 10%, so it</a:t>
            </a:r>
            <a:r>
              <a:rPr lang="en-US" baseline="0" dirty="0" smtClean="0"/>
              <a:t> is eligible for a rebate and will 35K$</a:t>
            </a:r>
          </a:p>
          <a:p>
            <a:r>
              <a:rPr lang="en-US" baseline="0" dirty="0" smtClean="0"/>
              <a:t>Then this partner ABC is growing in Q3 and Q4 as well, always above the 10% threshold and will get a rebate payout every quarter.</a:t>
            </a:r>
          </a:p>
          <a:p>
            <a:endParaRPr lang="en-US" baseline="0" dirty="0" smtClean="0"/>
          </a:p>
          <a:p>
            <a:r>
              <a:rPr lang="en-US" baseline="0" dirty="0" smtClean="0"/>
              <a:t>Partner XYZ instead is growing Q1 vs Q2, but it is not progressing in Q3 as his revenue is declining, so a negative grow will not generate a rebate.</a:t>
            </a:r>
          </a:p>
          <a:p>
            <a:r>
              <a:rPr lang="en-US" baseline="0" dirty="0" smtClean="0"/>
              <a:t>Then he will grow again from Q3 into Q4 but he is still not eligible for a rebate, as the baseline is not simply dropped at Q3 value but it is an average of the 2 previous quarter, that means Q1 revenue + Q1 revenue divided by 2 so the real baseline is 1463K$</a:t>
            </a:r>
          </a:p>
          <a:p>
            <a:r>
              <a:rPr lang="en-US" baseline="0" dirty="0" smtClean="0"/>
              <a:t>That means that even in Q4 the result is below the grow, therefore no rebate.</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11</a:t>
            </a:fld>
            <a:endParaRPr lang="en-US" dirty="0"/>
          </a:p>
        </p:txBody>
      </p:sp>
    </p:spTree>
    <p:extLst>
      <p:ext uri="{BB962C8B-B14F-4D97-AF65-F5344CB8AC3E}">
        <p14:creationId xmlns:p14="http://schemas.microsoft.com/office/powerpoint/2010/main" val="150033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r>
              <a:rPr lang="en-US" dirty="0" smtClean="0"/>
              <a:t>The calculation is easy and it starts with the baseline, in this example partner ABC have its baseline in Q1 with 11844$</a:t>
            </a:r>
          </a:p>
          <a:p>
            <a:r>
              <a:rPr lang="en-US" dirty="0" smtClean="0"/>
              <a:t>In Q2 partner ABC will generate 190K$ revenue that is 179K$ grow from previous quarter above the 10%, so it</a:t>
            </a:r>
            <a:r>
              <a:rPr lang="en-US" baseline="0" dirty="0" smtClean="0"/>
              <a:t> is eligible for a rebate and will 35K$</a:t>
            </a:r>
          </a:p>
          <a:p>
            <a:r>
              <a:rPr lang="en-US" baseline="0" dirty="0" smtClean="0"/>
              <a:t>Then this partner ABC is growing in Q3 and Q4 as well, always above the 10% threshold and will get a rebate payout every quarter.</a:t>
            </a:r>
          </a:p>
          <a:p>
            <a:endParaRPr lang="en-US" baseline="0" dirty="0" smtClean="0"/>
          </a:p>
          <a:p>
            <a:r>
              <a:rPr lang="en-US" baseline="0" dirty="0" smtClean="0"/>
              <a:t>Partner XYZ instead is growing Q1 vs Q2, but it is not progressing in Q3 as his revenue is declining, so a negative grow will not generate a rebate.</a:t>
            </a:r>
          </a:p>
          <a:p>
            <a:r>
              <a:rPr lang="en-US" baseline="0" dirty="0" smtClean="0"/>
              <a:t>Then he will grow again from Q3 into Q4 but he is still not eligible for a rebate, as the baseline is not simply dropped at Q3 value but it is an average of the 2 previous quarter, that means Q1 revenue + Q1 revenue divided by 2 so the real baseline is 1463K$</a:t>
            </a:r>
          </a:p>
          <a:p>
            <a:r>
              <a:rPr lang="en-US" baseline="0" dirty="0" smtClean="0"/>
              <a:t>That means that even in Q4 the result is below the grow, therefore no rebate.</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dirty="0"/>
          </a:p>
        </p:txBody>
      </p:sp>
    </p:spTree>
    <p:extLst>
      <p:ext uri="{BB962C8B-B14F-4D97-AF65-F5344CB8AC3E}">
        <p14:creationId xmlns:p14="http://schemas.microsoft.com/office/powerpoint/2010/main" val="150033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14</a:t>
            </a:fld>
            <a:endParaRPr lang="en-US" dirty="0"/>
          </a:p>
        </p:txBody>
      </p:sp>
    </p:spTree>
    <p:extLst>
      <p:ext uri="{BB962C8B-B14F-4D97-AF65-F5344CB8AC3E}">
        <p14:creationId xmlns:p14="http://schemas.microsoft.com/office/powerpoint/2010/main" val="70072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Eligible products</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15</a:t>
            </a:fld>
            <a:endParaRPr lang="en-US" dirty="0"/>
          </a:p>
        </p:txBody>
      </p:sp>
    </p:spTree>
    <p:extLst>
      <p:ext uri="{BB962C8B-B14F-4D97-AF65-F5344CB8AC3E}">
        <p14:creationId xmlns:p14="http://schemas.microsoft.com/office/powerpoint/2010/main" val="56822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List of Eligible products</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16</a:t>
            </a:fld>
            <a:endParaRPr lang="en-US" dirty="0"/>
          </a:p>
        </p:txBody>
      </p:sp>
    </p:spTree>
    <p:extLst>
      <p:ext uri="{BB962C8B-B14F-4D97-AF65-F5344CB8AC3E}">
        <p14:creationId xmlns:p14="http://schemas.microsoft.com/office/powerpoint/2010/main" val="148871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List of Eligible products</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17</a:t>
            </a:fld>
            <a:endParaRPr lang="en-US" dirty="0"/>
          </a:p>
        </p:txBody>
      </p:sp>
    </p:spTree>
    <p:extLst>
      <p:ext uri="{BB962C8B-B14F-4D97-AF65-F5344CB8AC3E}">
        <p14:creationId xmlns:p14="http://schemas.microsoft.com/office/powerpoint/2010/main" val="281389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6</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7</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8</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9</a:t>
            </a:fld>
            <a:endParaRPr lang="en-US" dirty="0"/>
          </a:p>
        </p:txBody>
      </p:sp>
    </p:spTree>
    <p:extLst>
      <p:ext uri="{BB962C8B-B14F-4D97-AF65-F5344CB8AC3E}">
        <p14:creationId xmlns:p14="http://schemas.microsoft.com/office/powerpoint/2010/main" val="246114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pPr defTabSz="920400"/>
            <a:r>
              <a:rPr lang="en-US" baseline="0" dirty="0" smtClean="0"/>
              <a:t>There is no enrollment request, every partner will be automatically part of the program if they meet the criteria.</a:t>
            </a:r>
          </a:p>
          <a:p>
            <a:pPr defTabSz="920400"/>
            <a:r>
              <a:rPr lang="en-US" baseline="0" dirty="0" smtClean="0"/>
              <a:t>- They need to be Medal or SME Expert</a:t>
            </a:r>
          </a:p>
          <a:p>
            <a:pPr defTabSz="920400"/>
            <a:r>
              <a:rPr lang="en-US" baseline="0" dirty="0" smtClean="0"/>
              <a:t>- Avaya Connect partner in a good standing</a:t>
            </a:r>
          </a:p>
          <a:p>
            <a:pPr defTabSz="920400"/>
            <a:r>
              <a:rPr lang="en-US" baseline="0" dirty="0" smtClean="0"/>
              <a:t>- Solution authorized and in line with the minimum channel requirement</a:t>
            </a:r>
          </a:p>
          <a:p>
            <a:pPr defTabSz="920400"/>
            <a:endParaRPr lang="en-US" baseline="0" dirty="0" smtClean="0"/>
          </a:p>
          <a:p>
            <a:pPr defTabSz="920400"/>
            <a:r>
              <a:rPr lang="en-US" dirty="0" smtClean="0"/>
              <a:t>There will be a check every end</a:t>
            </a:r>
            <a:r>
              <a:rPr lang="en-US" baseline="0" dirty="0" smtClean="0"/>
              <a:t> of quarter and every partner, who got promoted to a medal level or got an expert badge, that will become eligible for the program will enter in the program and have its baseline set.</a:t>
            </a:r>
          </a:p>
          <a:p>
            <a:pPr defTabSz="920400"/>
            <a:endParaRPr lang="en-US" baseline="0" dirty="0" smtClean="0"/>
          </a:p>
          <a:p>
            <a:pPr defTabSz="920400"/>
            <a:r>
              <a:rPr lang="en-US" dirty="0" smtClean="0"/>
              <a:t>Rebate is payable if the Q/Q grow is 10% or above and total Avaya revenue is minimum</a:t>
            </a:r>
            <a:r>
              <a:rPr lang="en-US" baseline="0" dirty="0" smtClean="0"/>
              <a:t> 1$ greater Q/Q</a:t>
            </a:r>
            <a:endParaRPr lang="en-US" dirty="0" smtClean="0"/>
          </a:p>
          <a:p>
            <a:pPr defTabSz="920400"/>
            <a:endParaRPr lang="en-US" dirty="0" smtClean="0"/>
          </a:p>
          <a:p>
            <a:pPr defTabSz="920400"/>
            <a:r>
              <a:rPr lang="en-US" dirty="0" smtClean="0"/>
              <a:t>There is no need to claim the rebate, it will be paid automatically 90 days after the end of the quarter via EFT, the same process of the MDF</a:t>
            </a:r>
          </a:p>
          <a:p>
            <a:pPr defTabSz="920400"/>
            <a:endParaRPr lang="en-US" dirty="0" smtClean="0"/>
          </a:p>
          <a:p>
            <a:pPr defTabSz="920400"/>
            <a:r>
              <a:rPr lang="en-US" dirty="0" smtClean="0"/>
              <a:t>Program is stackable with other program or incentive</a:t>
            </a:r>
          </a:p>
          <a:p>
            <a:pPr defTabSz="92040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dirty="0"/>
          </a:p>
        </p:txBody>
      </p:sp>
    </p:spTree>
    <p:extLst>
      <p:ext uri="{BB962C8B-B14F-4D97-AF65-F5344CB8AC3E}">
        <p14:creationId xmlns:p14="http://schemas.microsoft.com/office/powerpoint/2010/main" val="2461142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23BD419-6049-4DB5-B5BA-D2BCF73E2824}" type="datetime1">
              <a:rPr lang="en-US" smtClean="0"/>
              <a:pPr/>
              <a:t>7/14/2014</a:t>
            </a:fld>
            <a:endParaRPr lang="en-US" dirty="0"/>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3A94-501F-430F-9F24-22DB171F1A84}" type="datetime1">
              <a:rPr lang="en-US" smtClean="0"/>
              <a:pPr/>
              <a:t>7/14/2014</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B8EF3-7915-4029-8188-B964D2222328}" type="datetime1">
              <a:rPr lang="en-US" smtClean="0"/>
              <a:pPr/>
              <a:t>7/14/2014</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16FC-041D-4C73-A0CA-50E3B59E0A5D}" type="datetime1">
              <a:rPr lang="en-US" smtClean="0"/>
              <a:pPr/>
              <a:t>7/14/2014</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443AC4-C33A-411A-AFB6-6A67FA1ED1AC}" type="datetime1">
              <a:rPr lang="en-US" smtClean="0"/>
              <a:pPr/>
              <a:t>7/14/2014</a:t>
            </a:fld>
            <a:endParaRPr lang="en-US" dirty="0"/>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61EFF9-E965-4782-A371-B4051B6C04E4}" type="datetime1">
              <a:rPr lang="en-US" smtClean="0"/>
              <a:pPr/>
              <a:t>7/14/2014</a:t>
            </a:fld>
            <a:endParaRPr lang="en-US" dirty="0"/>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C11A07-B22F-4A12-B6AE-5480EFA744A1}" type="datetime1">
              <a:rPr lang="en-US" smtClean="0"/>
              <a:pPr/>
              <a:t>7/14/2014</a:t>
            </a:fld>
            <a:endParaRPr lang="en-US" dirty="0"/>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B2A23-AE32-4526-B049-6593DD3B16B2}" type="datetime1">
              <a:rPr lang="en-US" smtClean="0"/>
              <a:pPr/>
              <a:t>7/14/2014</a:t>
            </a:fld>
            <a:endParaRPr lang="en-US" dirty="0"/>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360E5-E30C-4DA4-BD60-7B6AC863CF62}" type="datetime1">
              <a:rPr lang="en-US" smtClean="0"/>
              <a:pPr/>
              <a:t>7/14/2014</a:t>
            </a:fld>
            <a:endParaRPr lang="en-US" dirty="0"/>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A7E0CD2-63A1-4D15-92C2-5F1852DDD605}" type="datetime1">
              <a:rPr lang="en-US" smtClean="0"/>
              <a:pPr/>
              <a:t>7/14/2014</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4BA3-2030-4FC5-8B8A-D60DBF198AFE}" type="datetime1">
              <a:rPr lang="en-US" smtClean="0"/>
              <a:pPr/>
              <a:t>7/14/2014</a:t>
            </a:fld>
            <a:endParaRPr lang="en-US" dirty="0"/>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20526-6F7B-4820-AE52-CBAF9D1B053E}" type="datetime1">
              <a:rPr lang="en-US" smtClean="0"/>
              <a:pPr/>
              <a:t>7/14/2014</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251-DD1A-43E1-955B-E09BA603CA18}" type="datetime1">
              <a:rPr lang="en-US" smtClean="0"/>
              <a:pPr/>
              <a:t>7/14/2014</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979D8-FDCF-4695-B150-B4B6F53576B9}" type="datetime1">
              <a:rPr lang="en-US" smtClean="0"/>
              <a:pPr/>
              <a:t>7/14/2014</a:t>
            </a:fld>
            <a:endParaRPr lang="en-US" dirty="0"/>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96A722-CA97-4F30-B649-5B46967AD5BA}" type="datetime1">
              <a:rPr lang="en-US" smtClean="0"/>
              <a:pPr/>
              <a:t>7/14/2014</a:t>
            </a:fld>
            <a:endParaRPr lang="en-US" dirty="0"/>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Box 47"/>
          <p:cNvSpPr txBox="1"/>
          <p:nvPr userDrawn="1"/>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00903-47A6-419A-A235-56C96EEC252B}" type="datetime1">
              <a:rPr lang="en-US" smtClean="0"/>
              <a:pPr/>
              <a:t>7/14/2014</a:t>
            </a:fld>
            <a:endParaRPr lang="en-US" dirty="0"/>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66DC-58A3-45CF-9D17-0D017B4FC3F7}" type="datetime1">
              <a:rPr lang="en-US" smtClean="0"/>
              <a:pPr/>
              <a:t>7/14/2014</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03C9-D9D6-439D-B241-1330331395D1}" type="datetime1">
              <a:rPr lang="en-US" smtClean="0"/>
              <a:pPr/>
              <a:t>7/14/2014</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73CB3-A0A6-46C4-8F56-D534DFAFCF5F}" type="datetime1">
              <a:rPr lang="en-US" smtClean="0"/>
              <a:pPr/>
              <a:t>7/14/2014</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26B10-C767-489B-8EE2-DD66B48A8BAD}" type="datetime1">
              <a:rPr lang="en-US" smtClean="0"/>
              <a:pPr/>
              <a:t>7/14/2014</a:t>
            </a:fld>
            <a:endParaRPr lang="en-US" dirty="0"/>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537244B6-3751-4B0D-931E-A1EABE3AFAEE}" type="datetime1">
              <a:rPr lang="en-US" smtClean="0"/>
              <a:pPr/>
              <a:t>7/14/2014</a:t>
            </a:fld>
            <a:endParaRPr lang="en-US" dirty="0"/>
          </a:p>
        </p:txBody>
      </p:sp>
      <p:sp>
        <p:nvSpPr>
          <p:cNvPr id="28" name="TextBox 27"/>
          <p:cNvSpPr txBox="1"/>
          <p:nvPr/>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transition>
    <p:fade/>
  </p:transition>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 Right</a:t>
            </a:r>
            <a:r>
              <a:rPr lang="ru-RU" dirty="0" smtClean="0"/>
              <a:t> 2.0</a:t>
            </a:r>
            <a:r>
              <a:rPr lang="en-US" dirty="0" smtClean="0"/>
              <a:t>:</a:t>
            </a:r>
            <a:r>
              <a:rPr lang="en-US" dirty="0"/>
              <a:t/>
            </a:r>
            <a:br>
              <a:rPr lang="en-US" dirty="0"/>
            </a:br>
            <a:r>
              <a:rPr lang="ru-RU" sz="2000" dirty="0">
                <a:solidFill>
                  <a:srgbClr val="98050E"/>
                </a:solidFill>
              </a:rPr>
              <a:t>Программа поощрения роста партнеров в отношении стратегических </a:t>
            </a:r>
            <a:r>
              <a:rPr lang="ru-RU" sz="2000" dirty="0" smtClean="0">
                <a:solidFill>
                  <a:srgbClr val="98050E"/>
                </a:solidFill>
              </a:rPr>
              <a:t>решений (</a:t>
            </a:r>
            <a:r>
              <a:rPr lang="en-US" sz="2000" dirty="0" smtClean="0">
                <a:solidFill>
                  <a:srgbClr val="98050E"/>
                </a:solidFill>
              </a:rPr>
              <a:t>GGM</a:t>
            </a:r>
            <a:r>
              <a:rPr lang="ru-RU" sz="2000" dirty="0" smtClean="0">
                <a:solidFill>
                  <a:srgbClr val="98050E"/>
                </a:solidFill>
              </a:rPr>
              <a:t>)</a:t>
            </a:r>
            <a:endParaRPr lang="en-US" sz="2000" dirty="0">
              <a:solidFill>
                <a:srgbClr val="98050E"/>
              </a:solidFill>
            </a:endParaRPr>
          </a:p>
        </p:txBody>
      </p:sp>
      <p:sp>
        <p:nvSpPr>
          <p:cNvPr id="3" name="Subtitle 2"/>
          <p:cNvSpPr>
            <a:spLocks noGrp="1"/>
          </p:cNvSpPr>
          <p:nvPr>
            <p:ph type="subTitle" idx="1"/>
          </p:nvPr>
        </p:nvSpPr>
        <p:spPr/>
        <p:txBody>
          <a:bodyPr/>
          <a:lstStyle/>
          <a:p>
            <a:r>
              <a:rPr lang="en-US" dirty="0" smtClean="0"/>
              <a:t>1 April 2014</a:t>
            </a:r>
            <a:endParaRPr lang="en-US" dirty="0"/>
          </a:p>
        </p:txBody>
      </p:sp>
    </p:spTree>
    <p:extLst>
      <p:ext uri="{BB962C8B-B14F-4D97-AF65-F5344CB8AC3E}">
        <p14:creationId xmlns:p14="http://schemas.microsoft.com/office/powerpoint/2010/main" val="296437877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dirty="0"/>
              <a:t>8</a:t>
            </a:r>
            <a:r>
              <a:rPr lang="ru-RU" dirty="0" smtClean="0"/>
              <a:t>. Основные положения программы</a:t>
            </a:r>
            <a:endParaRPr lang="en-US" dirty="0"/>
          </a:p>
        </p:txBody>
      </p:sp>
      <p:sp>
        <p:nvSpPr>
          <p:cNvPr id="5123" name="Rectangle 3"/>
          <p:cNvSpPr>
            <a:spLocks noGrp="1" noChangeArrowheads="1"/>
          </p:cNvSpPr>
          <p:nvPr>
            <p:ph idx="1"/>
          </p:nvPr>
        </p:nvSpPr>
        <p:spPr>
          <a:ln>
            <a:noFill/>
          </a:ln>
        </p:spPr>
        <p:txBody>
          <a:bodyPr>
            <a:normAutofit/>
          </a:bodyPr>
          <a:lstStyle/>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a:p>
            <a:pPr>
              <a:spcBef>
                <a:spcPts val="400"/>
              </a:spcBef>
            </a:pPr>
            <a:r>
              <a:rPr lang="ru-RU" sz="3000" dirty="0" smtClean="0"/>
              <a:t>Бонусы </a:t>
            </a:r>
            <a:r>
              <a:rPr lang="ru-RU" sz="3000" dirty="0"/>
              <a:t>перечисляются через </a:t>
            </a:r>
            <a:r>
              <a:rPr lang="en-US" sz="3000" dirty="0"/>
              <a:t>Burch </a:t>
            </a:r>
            <a:r>
              <a:rPr lang="en-US" sz="3200" dirty="0" smtClean="0"/>
              <a:t>Worldwide – Avaya MDF </a:t>
            </a:r>
            <a:r>
              <a:rPr lang="ru-RU" sz="3200" dirty="0" smtClean="0"/>
              <a:t>провайдер</a:t>
            </a:r>
            <a:endParaRPr lang="en-US" sz="3000" dirty="0"/>
          </a:p>
        </p:txBody>
      </p:sp>
    </p:spTree>
    <p:extLst>
      <p:ext uri="{BB962C8B-B14F-4D97-AF65-F5344CB8AC3E}">
        <p14:creationId xmlns:p14="http://schemas.microsoft.com/office/powerpoint/2010/main" val="21151639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ru-RU" dirty="0" smtClean="0"/>
              <a:t>Примеры расчета бонусов</a:t>
            </a:r>
            <a:endParaRPr lang="en-US" dirty="0">
              <a:solidFill>
                <a:srgbClr val="C00000"/>
              </a:solidFill>
              <a:latin typeface="Calibri"/>
              <a:ea typeface="Times New Roman"/>
              <a:cs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2636486440"/>
              </p:ext>
            </p:extLst>
          </p:nvPr>
        </p:nvGraphicFramePr>
        <p:xfrm>
          <a:off x="654050" y="1965960"/>
          <a:ext cx="8102492" cy="2830830"/>
        </p:xfrm>
        <a:graphic>
          <a:graphicData uri="http://schemas.openxmlformats.org/drawingml/2006/table">
            <a:tbl>
              <a:tblPr/>
              <a:tblGrid>
                <a:gridCol w="771794"/>
                <a:gridCol w="573437"/>
                <a:gridCol w="945397"/>
                <a:gridCol w="960895"/>
                <a:gridCol w="1032260"/>
                <a:gridCol w="908681"/>
                <a:gridCol w="1321718"/>
                <a:gridCol w="1588310"/>
              </a:tblGrid>
              <a:tr h="1219200">
                <a:tc>
                  <a:txBody>
                    <a:bodyPr/>
                    <a:lstStyle/>
                    <a:p>
                      <a:pPr algn="ctr" fontAlgn="ctr"/>
                      <a:r>
                        <a:rPr lang="en-US" sz="1200" b="1" i="0" u="none" strike="noStrike" dirty="0">
                          <a:solidFill>
                            <a:srgbClr val="000000"/>
                          </a:solidFill>
                          <a:effectLst/>
                          <a:latin typeface="Arial"/>
                        </a:rPr>
                        <a:t>Partner</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Link ID</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Solution</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Set</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4QFY13</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Baseline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Minimum</a:t>
                      </a:r>
                      <a:br>
                        <a:rPr lang="en-US" sz="1200" b="1" i="0" u="none" strike="noStrike" dirty="0">
                          <a:solidFill>
                            <a:srgbClr val="000000"/>
                          </a:solidFill>
                          <a:effectLst/>
                          <a:latin typeface="Arial"/>
                        </a:rPr>
                      </a:br>
                      <a:r>
                        <a:rPr lang="en-US" sz="1200" b="1" i="0" u="none" strike="noStrike" dirty="0" err="1">
                          <a:solidFill>
                            <a:srgbClr val="000000"/>
                          </a:solidFill>
                          <a:effectLst/>
                          <a:latin typeface="Arial"/>
                        </a:rPr>
                        <a:t>YoY</a:t>
                      </a:r>
                      <a:r>
                        <a:rPr lang="en-US" sz="1200" b="1" i="0" u="none" strike="noStrike" dirty="0">
                          <a:solidFill>
                            <a:srgbClr val="000000"/>
                          </a:solidFill>
                          <a:effectLst/>
                          <a:latin typeface="Arial"/>
                        </a:rPr>
                        <a:t> Growth Rate %</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Required for Rebate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Minimum 4QFY14 Purchases</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Required for Rebate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4QFY14</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Forecast</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Rebate</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per</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Solution Set</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r>
              <a:tr h="209550">
                <a:tc rowSpan="7">
                  <a:txBody>
                    <a:bodyPr/>
                    <a:lstStyle/>
                    <a:p>
                      <a:pPr algn="ctr" fontAlgn="ctr"/>
                      <a:r>
                        <a:rPr lang="en-US" sz="1200" b="1" i="0" u="none" strike="noStrike">
                          <a:solidFill>
                            <a:srgbClr val="000000"/>
                          </a:solidFill>
                          <a:effectLst/>
                          <a:latin typeface="Arial"/>
                        </a:rPr>
                        <a:t>Partner ABC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7">
                  <a:txBody>
                    <a:bodyPr/>
                    <a:lstStyle/>
                    <a:p>
                      <a:pPr algn="ctr" fontAlgn="ctr"/>
                      <a:r>
                        <a:rPr lang="en-US" sz="1200" b="1" i="0" u="none" strike="noStrike">
                          <a:solidFill>
                            <a:srgbClr val="000000"/>
                          </a:solidFill>
                          <a:effectLst/>
                          <a:latin typeface="Arial"/>
                        </a:rPr>
                        <a:t>12345</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SME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228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274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dirty="0">
                          <a:solidFill>
                            <a:srgbClr val="000000"/>
                          </a:solidFill>
                          <a:effectLst/>
                          <a:latin typeface="Arial"/>
                        </a:rPr>
                        <a:t> $                            -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Networking</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29 976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25%</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37 470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170 000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dirty="0">
                          <a:solidFill>
                            <a:srgbClr val="000000"/>
                          </a:solidFill>
                          <a:effectLst/>
                          <a:latin typeface="Arial"/>
                        </a:rPr>
                        <a:t> $                   14 002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Scopia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50%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90 000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dirty="0">
                          <a:solidFill>
                            <a:srgbClr val="000000"/>
                          </a:solidFill>
                          <a:effectLst/>
                          <a:latin typeface="Arial"/>
                        </a:rPr>
                        <a:t> $                     9 000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UC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20 576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24 691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110 000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dirty="0">
                          <a:solidFill>
                            <a:srgbClr val="000000"/>
                          </a:solidFill>
                          <a:effectLst/>
                          <a:latin typeface="Arial"/>
                        </a:rPr>
                        <a:t> $                     8 942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CC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52 220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62 664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260 000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l" fontAlgn="ctr"/>
                      <a:r>
                        <a:rPr lang="en-US" sz="1200" b="0" i="0" u="none" strike="noStrike" dirty="0">
                          <a:solidFill>
                            <a:srgbClr val="000000"/>
                          </a:solidFill>
                          <a:effectLst/>
                          <a:latin typeface="Arial"/>
                        </a:rPr>
                        <a:t> $                   20 778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95250">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Arial"/>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dirty="0">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r>
              <a:tr h="400050">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Total Avaya Revenue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a:rPr>
                        <a:t> $    133 720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1%</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l" fontAlgn="ctr"/>
                      <a:r>
                        <a:rPr lang="en-US" sz="1200" b="0" i="0" u="none" strike="noStrike" dirty="0">
                          <a:solidFill>
                            <a:srgbClr val="000000"/>
                          </a:solidFill>
                          <a:effectLst/>
                          <a:latin typeface="Arial"/>
                        </a:rPr>
                        <a:t> $    135 057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740 000 </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Arial"/>
                        </a:rPr>
                        <a:t>YES</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8797975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ru-RU" dirty="0" smtClean="0"/>
              <a:t>Примеры расчета бонусов</a:t>
            </a:r>
            <a:endParaRPr lang="en-US" dirty="0">
              <a:solidFill>
                <a:srgbClr val="C00000"/>
              </a:solidFill>
              <a:latin typeface="Calibri"/>
              <a:ea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793791092"/>
              </p:ext>
            </p:extLst>
          </p:nvPr>
        </p:nvGraphicFramePr>
        <p:xfrm>
          <a:off x="654050" y="1965960"/>
          <a:ext cx="8164486" cy="2830830"/>
        </p:xfrm>
        <a:graphic>
          <a:graphicData uri="http://schemas.openxmlformats.org/drawingml/2006/table">
            <a:tbl>
              <a:tblPr/>
              <a:tblGrid>
                <a:gridCol w="725299"/>
                <a:gridCol w="557939"/>
                <a:gridCol w="945397"/>
                <a:gridCol w="991891"/>
                <a:gridCol w="1063257"/>
                <a:gridCol w="908681"/>
                <a:gridCol w="1321718"/>
                <a:gridCol w="1650304"/>
              </a:tblGrid>
              <a:tr h="1219200">
                <a:tc>
                  <a:txBody>
                    <a:bodyPr/>
                    <a:lstStyle/>
                    <a:p>
                      <a:pPr algn="ctr" fontAlgn="ctr"/>
                      <a:r>
                        <a:rPr lang="en-US" sz="1200" b="1" i="0" u="none" strike="noStrike" dirty="0">
                          <a:solidFill>
                            <a:srgbClr val="000000"/>
                          </a:solidFill>
                          <a:effectLst/>
                          <a:latin typeface="Arial"/>
                        </a:rPr>
                        <a:t>Partner</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Arial"/>
                        </a:rPr>
                        <a:t>Link ID</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Arial"/>
                        </a:rPr>
                        <a:t>Solution</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Set</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Arial"/>
                        </a:rPr>
                        <a:t>4QFY13</a:t>
                      </a:r>
                      <a:br>
                        <a:rPr lang="en-US" sz="1200" b="1" i="0" u="none" strike="noStrike">
                          <a:solidFill>
                            <a:srgbClr val="000000"/>
                          </a:solidFill>
                          <a:effectLst/>
                          <a:latin typeface="Arial"/>
                        </a:rPr>
                      </a:br>
                      <a:r>
                        <a:rPr lang="en-US" sz="1200" b="1" i="0" u="none" strike="noStrike">
                          <a:solidFill>
                            <a:srgbClr val="000000"/>
                          </a:solidFill>
                          <a:effectLst/>
                          <a:latin typeface="Arial"/>
                        </a:rPr>
                        <a:t>Baseline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Arial"/>
                        </a:rPr>
                        <a:t>Minimum</a:t>
                      </a:r>
                      <a:br>
                        <a:rPr lang="en-US" sz="1200" b="1" i="0" u="none" strike="noStrike">
                          <a:solidFill>
                            <a:srgbClr val="000000"/>
                          </a:solidFill>
                          <a:effectLst/>
                          <a:latin typeface="Arial"/>
                        </a:rPr>
                      </a:br>
                      <a:r>
                        <a:rPr lang="en-US" sz="1200" b="1" i="0" u="none" strike="noStrike">
                          <a:solidFill>
                            <a:srgbClr val="000000"/>
                          </a:solidFill>
                          <a:effectLst/>
                          <a:latin typeface="Arial"/>
                        </a:rPr>
                        <a:t>YoY Growth Rate %</a:t>
                      </a:r>
                      <a:br>
                        <a:rPr lang="en-US" sz="1200" b="1" i="0" u="none" strike="noStrike">
                          <a:solidFill>
                            <a:srgbClr val="000000"/>
                          </a:solidFill>
                          <a:effectLst/>
                          <a:latin typeface="Arial"/>
                        </a:rPr>
                      </a:br>
                      <a:r>
                        <a:rPr lang="en-US" sz="1200" b="1" i="0" u="none" strike="noStrike">
                          <a:solidFill>
                            <a:srgbClr val="000000"/>
                          </a:solidFill>
                          <a:effectLst/>
                          <a:latin typeface="Arial"/>
                        </a:rPr>
                        <a:t>Required for Rebate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Arial"/>
                        </a:rPr>
                        <a:t>Minimum 4QFY14 Purchases</a:t>
                      </a:r>
                      <a:br>
                        <a:rPr lang="en-US" sz="1200" b="1" i="0" u="none" strike="noStrike">
                          <a:solidFill>
                            <a:srgbClr val="000000"/>
                          </a:solidFill>
                          <a:effectLst/>
                          <a:latin typeface="Arial"/>
                        </a:rPr>
                      </a:br>
                      <a:r>
                        <a:rPr lang="en-US" sz="1200" b="1" i="0" u="none" strike="noStrike">
                          <a:solidFill>
                            <a:srgbClr val="000000"/>
                          </a:solidFill>
                          <a:effectLst/>
                          <a:latin typeface="Arial"/>
                        </a:rPr>
                        <a:t>Required for Rebate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Arial"/>
                        </a:rPr>
                        <a:t>4QFY14</a:t>
                      </a:r>
                      <a:br>
                        <a:rPr lang="en-US" sz="1200" b="1" i="0" u="none" strike="noStrike">
                          <a:solidFill>
                            <a:srgbClr val="000000"/>
                          </a:solidFill>
                          <a:effectLst/>
                          <a:latin typeface="Arial"/>
                        </a:rPr>
                      </a:br>
                      <a:r>
                        <a:rPr lang="en-US" sz="1200" b="1" i="0" u="none" strike="noStrike">
                          <a:solidFill>
                            <a:srgbClr val="000000"/>
                          </a:solidFill>
                          <a:effectLst/>
                          <a:latin typeface="Arial"/>
                        </a:rPr>
                        <a:t>Forecast</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a:solidFill>
                            <a:srgbClr val="000000"/>
                          </a:solidFill>
                          <a:effectLst/>
                          <a:latin typeface="Arial"/>
                        </a:rPr>
                        <a:t>Rebate</a:t>
                      </a:r>
                      <a:br>
                        <a:rPr lang="en-US" sz="1200" b="1" i="0" u="none" strike="noStrike">
                          <a:solidFill>
                            <a:srgbClr val="000000"/>
                          </a:solidFill>
                          <a:effectLst/>
                          <a:latin typeface="Arial"/>
                        </a:rPr>
                      </a:br>
                      <a:r>
                        <a:rPr lang="en-US" sz="1200" b="1" i="0" u="none" strike="noStrike">
                          <a:solidFill>
                            <a:srgbClr val="000000"/>
                          </a:solidFill>
                          <a:effectLst/>
                          <a:latin typeface="Arial"/>
                        </a:rPr>
                        <a:t>per</a:t>
                      </a:r>
                      <a:br>
                        <a:rPr lang="en-US" sz="1200" b="1" i="0" u="none" strike="noStrike">
                          <a:solidFill>
                            <a:srgbClr val="000000"/>
                          </a:solidFill>
                          <a:effectLst/>
                          <a:latin typeface="Arial"/>
                        </a:rPr>
                      </a:br>
                      <a:r>
                        <a:rPr lang="en-US" sz="1200" b="1" i="0" u="none" strike="noStrike">
                          <a:solidFill>
                            <a:srgbClr val="000000"/>
                          </a:solidFill>
                          <a:effectLst/>
                          <a:latin typeface="Arial"/>
                        </a:rPr>
                        <a:t>Solution Set</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r>
              <a:tr h="209550">
                <a:tc rowSpan="7">
                  <a:txBody>
                    <a:bodyPr/>
                    <a:lstStyle/>
                    <a:p>
                      <a:pPr algn="ctr" fontAlgn="ctr"/>
                      <a:r>
                        <a:rPr lang="en-US" sz="1200" b="1" i="0" u="none" strike="noStrike" dirty="0">
                          <a:solidFill>
                            <a:srgbClr val="000000"/>
                          </a:solidFill>
                          <a:effectLst/>
                          <a:latin typeface="Arial"/>
                        </a:rPr>
                        <a:t>Partner </a:t>
                      </a:r>
                      <a:r>
                        <a:rPr lang="en-US" sz="1200" b="1" i="0" u="none" strike="noStrike" dirty="0" smtClean="0">
                          <a:solidFill>
                            <a:srgbClr val="000000"/>
                          </a:solidFill>
                          <a:effectLst/>
                          <a:latin typeface="Arial"/>
                        </a:rPr>
                        <a:t>ZXY</a:t>
                      </a:r>
                      <a:endParaRPr lang="en-US" sz="12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7">
                  <a:txBody>
                    <a:bodyPr/>
                    <a:lstStyle/>
                    <a:p>
                      <a:pPr algn="ctr" fontAlgn="ctr"/>
                      <a:r>
                        <a:rPr lang="en-US" sz="1200" b="1" i="0" u="none" strike="noStrike">
                          <a:solidFill>
                            <a:srgbClr val="000000"/>
                          </a:solidFill>
                          <a:effectLst/>
                          <a:latin typeface="Arial"/>
                        </a:rPr>
                        <a:t>54321</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SME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887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1 064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1 250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a:solidFill>
                            <a:srgbClr val="000000"/>
                          </a:solidFill>
                          <a:effectLst/>
                          <a:latin typeface="Arial"/>
                        </a:rPr>
                        <a:t> $                          47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Networking</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4 100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25%</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5 125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5 300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a:solidFill>
                            <a:srgbClr val="000000"/>
                          </a:solidFill>
                          <a:effectLst/>
                          <a:latin typeface="Arial"/>
                        </a:rPr>
                        <a:t> $                        156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Scopia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47 781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50%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71 672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130 000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a:solidFill>
                            <a:srgbClr val="000000"/>
                          </a:solidFill>
                          <a:effectLst/>
                          <a:latin typeface="Arial"/>
                        </a:rPr>
                        <a:t> $                   10 688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UC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2 669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3 203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635 000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l" fontAlgn="ctr"/>
                      <a:r>
                        <a:rPr lang="en-US" sz="1200" b="0" i="0" u="none" strike="noStrike">
                          <a:solidFill>
                            <a:srgbClr val="000000"/>
                          </a:solidFill>
                          <a:effectLst/>
                          <a:latin typeface="Arial"/>
                        </a:rPr>
                        <a:t> $                   82 203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CC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   </a:t>
                      </a:r>
                    </a:p>
                  </a:txBody>
                  <a:tcPr marL="9525" marR="9525" marT="9525" marB="0" anchor="ctr">
                    <a:lnL w="635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200 000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l" fontAlgn="ctr"/>
                      <a:r>
                        <a:rPr lang="en-US" sz="1200" b="0" i="0" u="none" strike="noStrike">
                          <a:solidFill>
                            <a:srgbClr val="000000"/>
                          </a:solidFill>
                          <a:effectLst/>
                          <a:latin typeface="Arial"/>
                        </a:rPr>
                        <a:t> $                   26 000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95250">
                <a:tc vMerge="1">
                  <a:txBody>
                    <a:bodyPr/>
                    <a:lstStyle/>
                    <a:p>
                      <a:endParaRPr lang="en-US"/>
                    </a:p>
                  </a:txBody>
                  <a:tcPr/>
                </a:tc>
                <a:tc vMerge="1">
                  <a:txBody>
                    <a:bodyPr/>
                    <a:lstStyle/>
                    <a:p>
                      <a:endParaRPr lang="en-US"/>
                    </a:p>
                  </a:txBody>
                  <a:tcPr/>
                </a:tc>
                <a:tc>
                  <a:txBody>
                    <a:bodyPr/>
                    <a:lstStyle/>
                    <a:p>
                      <a:pPr algn="ctr" fontAlgn="ctr"/>
                      <a:r>
                        <a:rPr lang="en-US" sz="1200" b="1" i="0" u="none" strike="noStrike">
                          <a:solidFill>
                            <a:srgbClr val="000000"/>
                          </a:solidFill>
                          <a:effectLst/>
                          <a:latin typeface="Arial"/>
                        </a:rPr>
                        <a:t>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pattFill prst="pct75">
                      <a:fgClr>
                        <a:srgbClr val="538DD5"/>
                      </a:fgClr>
                      <a:bgClr>
                        <a:srgbClr val="DAEEF3"/>
                      </a:bgClr>
                    </a:pattFill>
                  </a:tcPr>
                </a:tc>
                <a:tc>
                  <a:txBody>
                    <a:bodyPr/>
                    <a:lstStyle/>
                    <a:p>
                      <a:pPr algn="ctr" fontAlgn="ctr"/>
                      <a:r>
                        <a:rPr lang="en-US" sz="1200" b="1" i="0" u="none" strike="noStrike">
                          <a:solidFill>
                            <a:srgbClr val="000000"/>
                          </a:solidFill>
                          <a:effectLst/>
                          <a:latin typeface="Arial"/>
                        </a:rPr>
                        <a:t> </a:t>
                      </a:r>
                    </a:p>
                  </a:txBody>
                  <a:tcPr marL="9525" marR="9525" marT="9525" marB="0" anchor="ctr">
                    <a:lnL w="6350" cap="flat" cmpd="sng" algn="ctr">
                      <a:solidFill>
                        <a:srgbClr val="80808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75">
                      <a:fgClr>
                        <a:srgbClr val="538DD5"/>
                      </a:fgClr>
                      <a:bgClr>
                        <a:srgbClr val="DAEEF3"/>
                      </a:bgClr>
                    </a:pattFill>
                  </a:tcPr>
                </a:tc>
              </a:tr>
              <a:tr h="400050">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Arial"/>
                        </a:rPr>
                        <a:t>Total Avaya Revenue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a:rPr>
                        <a:t> $    117 115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Arial"/>
                        </a:rPr>
                        <a:t>1%</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l" fontAlgn="ctr"/>
                      <a:r>
                        <a:rPr lang="en-US" sz="1200" b="0" i="0" u="none" strike="noStrike">
                          <a:solidFill>
                            <a:srgbClr val="000000"/>
                          </a:solidFill>
                          <a:effectLst/>
                          <a:latin typeface="Arial"/>
                        </a:rPr>
                        <a:t> $    118 286 </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a:rPr>
                        <a:t> $     635 000 </a:t>
                      </a:r>
                    </a:p>
                  </a:txBody>
                  <a:tcPr marL="9525" marR="9525" marT="9525" marB="0" anchor="ctr">
                    <a:lnL>
                      <a:noFill/>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Arial"/>
                        </a:rPr>
                        <a:t>YES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31772534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5613" y="482600"/>
            <a:ext cx="7280501" cy="720725"/>
          </a:xfrm>
        </p:spPr>
        <p:txBody>
          <a:bodyPr/>
          <a:lstStyle/>
          <a:p>
            <a:r>
              <a:rPr lang="ru-RU" sz="3400" b="1" dirty="0" smtClean="0"/>
              <a:t>Подведение итогов</a:t>
            </a:r>
            <a:endParaRPr lang="en-US" sz="3400" b="1" dirty="0"/>
          </a:p>
        </p:txBody>
      </p:sp>
      <p:sp>
        <p:nvSpPr>
          <p:cNvPr id="5123" name="Rectangle 3"/>
          <p:cNvSpPr>
            <a:spLocks noGrp="1" noChangeArrowheads="1"/>
          </p:cNvSpPr>
          <p:nvPr>
            <p:ph idx="1"/>
          </p:nvPr>
        </p:nvSpPr>
        <p:spPr>
          <a:xfrm>
            <a:off x="457200" y="1584960"/>
            <a:ext cx="8420100" cy="4220754"/>
          </a:xfrm>
        </p:spPr>
        <p:txBody>
          <a:bodyPr/>
          <a:lstStyle/>
          <a:p>
            <a:pPr>
              <a:spcBef>
                <a:spcPts val="400"/>
              </a:spcBef>
            </a:pPr>
            <a:r>
              <a:rPr lang="ru-RU" sz="3000" dirty="0"/>
              <a:t>В течение 30 дней – подведение итогов предыдущего квартала</a:t>
            </a:r>
          </a:p>
          <a:p>
            <a:pPr>
              <a:spcBef>
                <a:spcPts val="400"/>
              </a:spcBef>
            </a:pPr>
            <a:endParaRPr lang="en-US" sz="3000" dirty="0"/>
          </a:p>
          <a:p>
            <a:pPr>
              <a:spcBef>
                <a:spcPts val="400"/>
              </a:spcBef>
            </a:pPr>
            <a:r>
              <a:rPr lang="ru-RU" sz="3000" dirty="0"/>
              <a:t>В течение 90 дней – выплата</a:t>
            </a:r>
            <a:endParaRPr lang="en-US" sz="3000" dirty="0"/>
          </a:p>
          <a:p>
            <a:pPr>
              <a:spcBef>
                <a:spcPts val="800"/>
              </a:spcBef>
            </a:pPr>
            <a:endParaRPr lang="en-US" sz="2000" dirty="0"/>
          </a:p>
        </p:txBody>
      </p:sp>
    </p:spTree>
    <p:extLst>
      <p:ext uri="{BB962C8B-B14F-4D97-AF65-F5344CB8AC3E}">
        <p14:creationId xmlns:p14="http://schemas.microsoft.com/office/powerpoint/2010/main" val="4531853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1403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FY14 </a:t>
            </a:r>
            <a:r>
              <a:rPr lang="en-US" dirty="0"/>
              <a:t>Grow Right Eligible Solutions</a:t>
            </a:r>
          </a:p>
        </p:txBody>
      </p:sp>
      <p:sp>
        <p:nvSpPr>
          <p:cNvPr id="4" name="TextBox 3"/>
          <p:cNvSpPr txBox="1"/>
          <p:nvPr/>
        </p:nvSpPr>
        <p:spPr>
          <a:xfrm>
            <a:off x="3831769" y="6154051"/>
            <a:ext cx="5080000" cy="348343"/>
          </a:xfrm>
          <a:prstGeom prst="rect">
            <a:avLst/>
          </a:prstGeom>
          <a:noFill/>
        </p:spPr>
        <p:txBody>
          <a:bodyPr wrap="square" rtlCol="0">
            <a:noAutofit/>
          </a:bodyPr>
          <a:lstStyle/>
          <a:p>
            <a:pPr algn="r">
              <a:lnSpc>
                <a:spcPct val="90000"/>
              </a:lnSpc>
            </a:pPr>
            <a:r>
              <a:rPr lang="en-US" sz="1400" i="1" dirty="0">
                <a:solidFill>
                  <a:srgbClr val="C00000"/>
                </a:solidFill>
              </a:rPr>
              <a:t>…Continued next slide</a:t>
            </a:r>
          </a:p>
        </p:txBody>
      </p:sp>
      <p:pic>
        <p:nvPicPr>
          <p:cNvPr id="924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423988"/>
            <a:ext cx="69818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4704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FY14 </a:t>
            </a:r>
            <a:r>
              <a:rPr lang="en-US" dirty="0"/>
              <a:t>Grow Right Eligible Solutions – (cont’d)</a:t>
            </a:r>
          </a:p>
        </p:txBody>
      </p:sp>
      <p:sp>
        <p:nvSpPr>
          <p:cNvPr id="4" name="TextBox 3"/>
          <p:cNvSpPr txBox="1"/>
          <p:nvPr/>
        </p:nvSpPr>
        <p:spPr>
          <a:xfrm>
            <a:off x="3831769" y="6154051"/>
            <a:ext cx="5080000" cy="348343"/>
          </a:xfrm>
          <a:prstGeom prst="rect">
            <a:avLst/>
          </a:prstGeom>
          <a:noFill/>
        </p:spPr>
        <p:txBody>
          <a:bodyPr wrap="square" rtlCol="0">
            <a:noAutofit/>
          </a:bodyPr>
          <a:lstStyle/>
          <a:p>
            <a:pPr algn="r">
              <a:lnSpc>
                <a:spcPct val="90000"/>
              </a:lnSpc>
            </a:pPr>
            <a:r>
              <a:rPr lang="en-US" sz="1400" i="1" dirty="0">
                <a:solidFill>
                  <a:srgbClr val="C00000"/>
                </a:solidFill>
              </a:rPr>
              <a:t>…Continued next slide</a:t>
            </a:r>
          </a:p>
        </p:txBody>
      </p:sp>
      <p:pic>
        <p:nvPicPr>
          <p:cNvPr id="1026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57" y="1457325"/>
            <a:ext cx="69627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57" y="2200275"/>
            <a:ext cx="69818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796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FY14 </a:t>
            </a:r>
            <a:r>
              <a:rPr lang="en-US" dirty="0"/>
              <a:t>Grow Right Eligible Solutions – (cont’d)</a:t>
            </a:r>
          </a:p>
        </p:txBody>
      </p:sp>
      <p:pic>
        <p:nvPicPr>
          <p:cNvPr id="1128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1" y="1181099"/>
            <a:ext cx="6734176" cy="544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2875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red-Bar.jpg"/>
          <p:cNvPicPr>
            <a:picLocks noChangeAspect="1"/>
          </p:cNvPicPr>
          <p:nvPr/>
        </p:nvPicPr>
        <p:blipFill>
          <a:blip r:embed="rId3" cstate="print">
            <a:duotone>
              <a:srgbClr val="4F6C83">
                <a:shade val="45000"/>
                <a:satMod val="135000"/>
              </a:srgbClr>
              <a:prstClr val="white"/>
            </a:duotone>
          </a:blip>
          <a:stretch>
            <a:fillRect/>
          </a:stretch>
        </p:blipFill>
        <p:spPr>
          <a:xfrm>
            <a:off x="77118" y="1293010"/>
            <a:ext cx="9144000" cy="1324888"/>
          </a:xfrm>
          <a:prstGeom prst="rect">
            <a:avLst/>
          </a:prstGeom>
          <a:effectLst>
            <a:reflection blurRad="6350" stA="52000" endA="300" endPos="35000" dir="5400000" sy="-100000" algn="bl" rotWithShape="0"/>
          </a:effectLst>
        </p:spPr>
      </p:pic>
      <p:sp>
        <p:nvSpPr>
          <p:cNvPr id="27649" name="Title 1"/>
          <p:cNvSpPr>
            <a:spLocks noGrp="1"/>
          </p:cNvSpPr>
          <p:nvPr>
            <p:ph type="title"/>
          </p:nvPr>
        </p:nvSpPr>
        <p:spPr>
          <a:xfrm>
            <a:off x="457199" y="434715"/>
            <a:ext cx="8425543" cy="838200"/>
          </a:xfrm>
        </p:spPr>
        <p:txBody>
          <a:bodyPr/>
          <a:lstStyle/>
          <a:p>
            <a:r>
              <a:rPr lang="en-US" dirty="0"/>
              <a:t>G</a:t>
            </a:r>
            <a:r>
              <a:rPr lang="en-US" dirty="0" smtClean="0"/>
              <a:t>row </a:t>
            </a:r>
            <a:r>
              <a:rPr lang="en-US" dirty="0"/>
              <a:t>Right:  </a:t>
            </a:r>
            <a:r>
              <a:rPr lang="ru-RU" dirty="0" smtClean="0"/>
              <a:t>Компенсация за рост</a:t>
            </a:r>
            <a:endParaRPr lang="en-US" dirty="0"/>
          </a:p>
        </p:txBody>
      </p:sp>
      <p:sp>
        <p:nvSpPr>
          <p:cNvPr id="18" name="Rectangle 2"/>
          <p:cNvSpPr>
            <a:spLocks noChangeArrowheads="1"/>
          </p:cNvSpPr>
          <p:nvPr/>
        </p:nvSpPr>
        <p:spPr bwMode="gray">
          <a:xfrm>
            <a:off x="865031" y="3987642"/>
            <a:ext cx="2713245" cy="2636655"/>
          </a:xfrm>
          <a:prstGeom prst="rect">
            <a:avLst/>
          </a:prstGeom>
          <a:gradFill rotWithShape="1">
            <a:gsLst>
              <a:gs pos="0">
                <a:srgbClr val="FFFFFF">
                  <a:lumMod val="95000"/>
                  <a:alpha val="0"/>
                </a:srgbClr>
              </a:gs>
              <a:gs pos="28000">
                <a:srgbClr val="FFFFFF">
                  <a:lumMod val="95000"/>
                  <a:alpha val="80000"/>
                </a:srgbClr>
              </a:gs>
              <a:gs pos="85000">
                <a:srgbClr val="FFFFFF">
                  <a:lumMod val="95000"/>
                  <a:alpha val="68000"/>
                </a:srgbClr>
              </a:gs>
              <a:gs pos="100000">
                <a:srgbClr val="F1F1F1">
                  <a:alpha val="0"/>
                </a:srgbClr>
              </a:gs>
            </a:gsLst>
            <a:lin ang="5400000" scaled="1"/>
          </a:gradFill>
          <a:ln w="9525">
            <a:gradFill>
              <a:gsLst>
                <a:gs pos="0">
                  <a:srgbClr val="FFFFFF">
                    <a:alpha val="0"/>
                  </a:srgbClr>
                </a:gs>
                <a:gs pos="50000">
                  <a:srgbClr val="FFFFFF"/>
                </a:gs>
                <a:gs pos="100000">
                  <a:srgbClr val="FFFFFF">
                    <a:alpha val="0"/>
                  </a:srgbClr>
                </a:gs>
              </a:gsLst>
              <a:lin ang="5400000" scaled="0"/>
            </a:gradFill>
            <a:miter lim="800000"/>
            <a:headEnd/>
            <a:tailEnd/>
          </a:ln>
          <a:effectLst>
            <a:outerShdw blurRad="50800" dist="38100" dir="5400000" algn="t" rotWithShape="0">
              <a:prstClr val="black">
                <a:alpha val="40000"/>
              </a:prstClr>
            </a:outerShdw>
          </a:effectLst>
        </p:spPr>
        <p:txBody>
          <a:bodyPr wrap="none" lIns="91426" tIns="45714" rIns="91426" bIns="45714" anchor="ctr"/>
          <a:lstStyle/>
          <a:p>
            <a:pPr fontAlgn="auto">
              <a:spcBef>
                <a:spcPts val="0"/>
              </a:spcBef>
              <a:spcAft>
                <a:spcPts val="0"/>
              </a:spcAft>
              <a:defRPr/>
            </a:pPr>
            <a:endParaRPr lang="en-US" sz="1700" kern="0" dirty="0">
              <a:solidFill>
                <a:srgbClr val="000000"/>
              </a:solidFill>
              <a:cs typeface="Arial" charset="0"/>
            </a:endParaRPr>
          </a:p>
        </p:txBody>
      </p:sp>
      <p:sp>
        <p:nvSpPr>
          <p:cNvPr id="20" name="Rectangle 19"/>
          <p:cNvSpPr/>
          <p:nvPr/>
        </p:nvSpPr>
        <p:spPr>
          <a:xfrm>
            <a:off x="457200" y="1401308"/>
            <a:ext cx="8229600" cy="1041400"/>
          </a:xfrm>
          <a:prstGeom prst="rect">
            <a:avLst/>
          </a:prstGeom>
          <a:noFill/>
          <a:ln w="19050" cap="flat" cmpd="sng" algn="ctr">
            <a:noFill/>
            <a:prstDash val="solid"/>
            <a:miter lim="800000"/>
          </a:ln>
          <a:effectLst/>
        </p:spPr>
        <p:txBody>
          <a:bodyPr lIns="91435" tIns="45718" rIns="91435" bIns="45718" anchor="ctr"/>
          <a:lstStyle/>
          <a:p>
            <a:pPr fontAlgn="auto">
              <a:spcBef>
                <a:spcPts val="0"/>
              </a:spcBef>
              <a:spcAft>
                <a:spcPts val="0"/>
              </a:spcAft>
              <a:defRPr/>
            </a:pPr>
            <a:r>
              <a:rPr lang="ru-RU" sz="2000" b="1" kern="0" dirty="0" smtClean="0">
                <a:solidFill>
                  <a:srgbClr val="FFFF00"/>
                </a:solidFill>
                <a:effectLst>
                  <a:outerShdw blurRad="38100" dist="38100" dir="2700000" algn="tl">
                    <a:srgbClr val="000000">
                      <a:alpha val="43137"/>
                    </a:srgbClr>
                  </a:outerShdw>
                </a:effectLst>
              </a:rPr>
              <a:t>Увеличивай доход и получай за это рибейты</a:t>
            </a:r>
            <a:r>
              <a:rPr lang="en-US" sz="2000" b="1" kern="0" dirty="0" smtClean="0">
                <a:solidFill>
                  <a:srgbClr val="FFFF00"/>
                </a:solidFill>
                <a:effectLst>
                  <a:outerShdw blurRad="38100" dist="38100" dir="2700000" algn="tl">
                    <a:srgbClr val="000000">
                      <a:alpha val="43137"/>
                    </a:srgbClr>
                  </a:outerShdw>
                </a:effectLst>
              </a:rPr>
              <a:t>!</a:t>
            </a:r>
          </a:p>
          <a:p>
            <a:pPr fontAlgn="auto">
              <a:spcBef>
                <a:spcPts val="0"/>
              </a:spcBef>
              <a:spcAft>
                <a:spcPts val="0"/>
              </a:spcAft>
              <a:defRPr/>
            </a:pPr>
            <a:endParaRPr lang="en-US" sz="2000" b="1" kern="0" dirty="0" smtClean="0">
              <a:solidFill>
                <a:srgbClr val="FFFF00"/>
              </a:solidFill>
              <a:effectLst>
                <a:outerShdw blurRad="38100" dist="38100" dir="2700000" algn="tl">
                  <a:srgbClr val="000000">
                    <a:alpha val="43137"/>
                  </a:srgbClr>
                </a:outerShdw>
              </a:effectLst>
            </a:endParaRPr>
          </a:p>
          <a:p>
            <a:pPr fontAlgn="auto">
              <a:spcBef>
                <a:spcPts val="0"/>
              </a:spcBef>
              <a:spcAft>
                <a:spcPts val="0"/>
              </a:spcAft>
              <a:defRPr/>
            </a:pPr>
            <a:r>
              <a:rPr lang="ru-RU" sz="2000" b="1" kern="0" dirty="0" smtClean="0">
                <a:solidFill>
                  <a:schemeClr val="bg1"/>
                </a:solidFill>
                <a:effectLst>
                  <a:outerShdw blurRad="38100" dist="38100" dir="2700000" algn="tl">
                    <a:srgbClr val="000000">
                      <a:alpha val="43137"/>
                    </a:srgbClr>
                  </a:outerShdw>
                </a:effectLst>
              </a:rPr>
              <a:t>Программа доступна</a:t>
            </a:r>
            <a:r>
              <a:rPr lang="en-US" sz="2000" b="1" kern="0" dirty="0" smtClean="0">
                <a:solidFill>
                  <a:schemeClr val="bg1"/>
                </a:solidFill>
                <a:effectLst>
                  <a:outerShdw blurRad="38100" dist="38100" dir="2700000" algn="tl">
                    <a:srgbClr val="000000">
                      <a:alpha val="43137"/>
                    </a:srgbClr>
                  </a:outerShdw>
                </a:effectLst>
              </a:rPr>
              <a:t> Platinum, Gold, Silver and Expert </a:t>
            </a:r>
            <a:r>
              <a:rPr lang="ru-RU" sz="2000" b="1" kern="0" dirty="0" smtClean="0">
                <a:solidFill>
                  <a:schemeClr val="bg1"/>
                </a:solidFill>
                <a:effectLst>
                  <a:outerShdw blurRad="38100" dist="38100" dir="2700000" algn="tl">
                    <a:srgbClr val="000000">
                      <a:alpha val="43137"/>
                    </a:srgbClr>
                  </a:outerShdw>
                </a:effectLst>
              </a:rPr>
              <a:t>партнерам</a:t>
            </a:r>
            <a:endParaRPr lang="en-US" sz="2000" b="1" kern="0" dirty="0" smtClean="0">
              <a:solidFill>
                <a:schemeClr val="bg1"/>
              </a:solidFill>
              <a:effectLst>
                <a:outerShdw blurRad="38100" dist="38100" dir="2700000" algn="tl">
                  <a:srgbClr val="000000">
                    <a:alpha val="43137"/>
                  </a:srgbClr>
                </a:outerShdw>
              </a:effectLst>
            </a:endParaRPr>
          </a:p>
        </p:txBody>
      </p:sp>
      <p:grpSp>
        <p:nvGrpSpPr>
          <p:cNvPr id="2" name="Group 23"/>
          <p:cNvGrpSpPr>
            <a:grpSpLocks/>
          </p:cNvGrpSpPr>
          <p:nvPr/>
        </p:nvGrpSpPr>
        <p:grpSpPr bwMode="auto">
          <a:xfrm>
            <a:off x="723279" y="2669150"/>
            <a:ext cx="2954012" cy="2819400"/>
            <a:chOff x="1390947" y="2937209"/>
            <a:chExt cx="1944218" cy="1944216"/>
          </a:xfrm>
        </p:grpSpPr>
        <p:pic>
          <p:nvPicPr>
            <p:cNvPr id="16" name="Picture 15" descr="red_sphere.png"/>
            <p:cNvPicPr>
              <a:picLocks noChangeAspect="1"/>
            </p:cNvPicPr>
            <p:nvPr/>
          </p:nvPicPr>
          <p:blipFill>
            <a:blip r:embed="rId4" cstate="print"/>
            <a:stretch>
              <a:fillRect/>
            </a:stretch>
          </p:blipFill>
          <p:spPr>
            <a:xfrm>
              <a:off x="1390947" y="2937209"/>
              <a:ext cx="1944218" cy="1944216"/>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
          <p:nvSpPr>
            <p:cNvPr id="17" name="Rectangle 16"/>
            <p:cNvSpPr/>
            <p:nvPr/>
          </p:nvSpPr>
          <p:spPr>
            <a:xfrm>
              <a:off x="1408994" y="3148649"/>
              <a:ext cx="1885154" cy="1541963"/>
            </a:xfrm>
            <a:prstGeom prst="rect">
              <a:avLst/>
            </a:prstGeom>
          </p:spPr>
          <p:txBody>
            <a:bodyPr lIns="130622" tIns="65311" rIns="130622" bIns="65311" anchor="ctr"/>
            <a:lstStyle/>
            <a:p>
              <a:pPr algn="ctr">
                <a:spcBef>
                  <a:spcPct val="55000"/>
                </a:spcBef>
                <a:buClr>
                  <a:srgbClr val="587891"/>
                </a:buClr>
                <a:buSzPct val="90000"/>
                <a:defRPr/>
              </a:pPr>
              <a:r>
                <a:rPr lang="en-US" sz="2400" b="1" dirty="0">
                  <a:solidFill>
                    <a:srgbClr val="FFFFFF"/>
                  </a:solidFill>
                  <a:effectLst>
                    <a:outerShdw blurRad="38100" dist="38100" dir="2700000" algn="tl">
                      <a:srgbClr val="000000">
                        <a:alpha val="43137"/>
                      </a:srgbClr>
                    </a:outerShdw>
                  </a:effectLst>
                  <a:ea typeface="MS PGothic" pitchFamily="34" charset="-128"/>
                </a:rPr>
                <a:t>1</a:t>
              </a:r>
              <a:r>
                <a:rPr lang="en-US" sz="2400" b="1" dirty="0" smtClean="0">
                  <a:solidFill>
                    <a:srgbClr val="FFFFFF"/>
                  </a:solidFill>
                  <a:effectLst>
                    <a:outerShdw blurRad="38100" dist="38100" dir="2700000" algn="tl">
                      <a:srgbClr val="000000">
                        <a:alpha val="43137"/>
                      </a:srgbClr>
                    </a:outerShdw>
                  </a:effectLst>
                  <a:ea typeface="MS PGothic" pitchFamily="34" charset="-128"/>
                </a:rPr>
                <a:t>0</a:t>
              </a:r>
              <a:r>
                <a:rPr lang="en-US" sz="2400" b="1" dirty="0">
                  <a:solidFill>
                    <a:srgbClr val="FFFFFF"/>
                  </a:solidFill>
                  <a:effectLst>
                    <a:outerShdw blurRad="38100" dist="38100" dir="2700000" algn="tl">
                      <a:srgbClr val="000000">
                        <a:alpha val="43137"/>
                      </a:srgbClr>
                    </a:outerShdw>
                  </a:effectLst>
                  <a:ea typeface="MS PGothic" pitchFamily="34" charset="-128"/>
                </a:rPr>
                <a:t>% rebate</a:t>
              </a:r>
              <a:br>
                <a:rPr lang="en-US" sz="2400" b="1" dirty="0">
                  <a:solidFill>
                    <a:srgbClr val="FFFFFF"/>
                  </a:solidFill>
                  <a:effectLst>
                    <a:outerShdw blurRad="38100" dist="38100" dir="2700000" algn="tl">
                      <a:srgbClr val="000000">
                        <a:alpha val="43137"/>
                      </a:srgbClr>
                    </a:outerShdw>
                  </a:effectLst>
                  <a:ea typeface="MS PGothic" pitchFamily="34" charset="-128"/>
                </a:rPr>
              </a:br>
              <a:r>
                <a:rPr lang="ru-RU" sz="2400" b="1" dirty="0" smtClean="0">
                  <a:solidFill>
                    <a:srgbClr val="FFFFFF"/>
                  </a:solidFill>
                  <a:effectLst>
                    <a:outerShdw blurRad="38100" dist="38100" dir="2700000" algn="tl">
                      <a:srgbClr val="000000">
                        <a:alpha val="43137"/>
                      </a:srgbClr>
                    </a:outerShdw>
                  </a:effectLst>
                  <a:ea typeface="MS PGothic" pitchFamily="34" charset="-128"/>
                </a:rPr>
                <a:t>от прироста по Бонусным Решениям</a:t>
              </a:r>
              <a:r>
                <a:rPr lang="en-US" sz="2400" b="1" dirty="0" smtClean="0">
                  <a:solidFill>
                    <a:srgbClr val="FFFFFF"/>
                  </a:solidFill>
                  <a:effectLst>
                    <a:outerShdw blurRad="38100" dist="38100" dir="2700000" algn="tl">
                      <a:srgbClr val="000000">
                        <a:alpha val="43137"/>
                      </a:srgbClr>
                    </a:outerShdw>
                  </a:effectLst>
                  <a:ea typeface="MS PGothic" pitchFamily="34" charset="-128"/>
                </a:rPr>
                <a:t> </a:t>
              </a:r>
              <a:r>
                <a:rPr lang="en-US" sz="2400" b="1" dirty="0" err="1" smtClean="0">
                  <a:solidFill>
                    <a:srgbClr val="FFFFFF"/>
                  </a:solidFill>
                  <a:effectLst>
                    <a:outerShdw blurRad="38100" dist="38100" dir="2700000" algn="tl">
                      <a:srgbClr val="000000">
                        <a:alpha val="43137"/>
                      </a:srgbClr>
                    </a:outerShdw>
                  </a:effectLst>
                  <a:ea typeface="MS PGothic" pitchFamily="34" charset="-128"/>
                </a:rPr>
                <a:t>YoY</a:t>
              </a:r>
              <a:endParaRPr lang="en-US" sz="2400" b="1" dirty="0">
                <a:solidFill>
                  <a:srgbClr val="FFFFFF"/>
                </a:solidFill>
                <a:effectLst>
                  <a:outerShdw blurRad="38100" dist="38100" dir="2700000" algn="tl">
                    <a:srgbClr val="000000">
                      <a:alpha val="43137"/>
                    </a:srgbClr>
                  </a:outerShdw>
                </a:effectLst>
                <a:ea typeface="MS PGothic" pitchFamily="34" charset="-128"/>
              </a:endParaRPr>
            </a:p>
          </p:txBody>
        </p:sp>
      </p:grpSp>
      <p:graphicFrame>
        <p:nvGraphicFramePr>
          <p:cNvPr id="22" name="Table 21"/>
          <p:cNvGraphicFramePr>
            <a:graphicFrameLocks noGrp="1"/>
          </p:cNvGraphicFramePr>
          <p:nvPr>
            <p:extLst>
              <p:ext uri="{D42A27DB-BD31-4B8C-83A1-F6EECF244321}">
                <p14:modId xmlns:p14="http://schemas.microsoft.com/office/powerpoint/2010/main" val="2735256285"/>
              </p:ext>
            </p:extLst>
          </p:nvPr>
        </p:nvGraphicFramePr>
        <p:xfrm>
          <a:off x="4170555" y="3500193"/>
          <a:ext cx="4861931" cy="1695904"/>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4861931"/>
              </a:tblGrid>
              <a:tr h="1695904">
                <a:tc>
                  <a:txBody>
                    <a:bodyPr/>
                    <a:lstStyle/>
                    <a:p>
                      <a:pPr marL="0" algn="ctr" defTabSz="914400" rtl="0" eaLnBrk="1" latinLnBrk="0" hangingPunct="1">
                        <a:spcBef>
                          <a:spcPts val="300"/>
                        </a:spcBef>
                        <a:spcAft>
                          <a:spcPts val="300"/>
                        </a:spcAft>
                      </a:pPr>
                      <a:r>
                        <a:rPr lang="ru-RU" sz="2400" b="1" kern="1200" dirty="0" smtClean="0">
                          <a:solidFill>
                            <a:schemeClr val="bg1"/>
                          </a:solidFill>
                          <a:latin typeface="+mn-lt"/>
                          <a:ea typeface="+mn-ea"/>
                          <a:cs typeface="+mn-cs"/>
                        </a:rPr>
                        <a:t>Действует</a:t>
                      </a:r>
                      <a:r>
                        <a:rPr lang="ru-RU" sz="2400" b="1" kern="1200" baseline="0" dirty="0" smtClean="0">
                          <a:solidFill>
                            <a:schemeClr val="bg1"/>
                          </a:solidFill>
                          <a:latin typeface="+mn-lt"/>
                          <a:ea typeface="+mn-ea"/>
                          <a:cs typeface="+mn-cs"/>
                        </a:rPr>
                        <a:t> с 0</a:t>
                      </a:r>
                      <a:r>
                        <a:rPr lang="en-US" sz="2400" b="1" kern="1200" dirty="0" smtClean="0">
                          <a:solidFill>
                            <a:schemeClr val="bg1"/>
                          </a:solidFill>
                          <a:latin typeface="+mn-lt"/>
                          <a:ea typeface="+mn-ea"/>
                          <a:cs typeface="+mn-cs"/>
                        </a:rPr>
                        <a:t>1 </a:t>
                      </a:r>
                      <a:r>
                        <a:rPr lang="ru-RU" sz="2400" b="1" kern="1200" smtClean="0">
                          <a:solidFill>
                            <a:schemeClr val="bg1"/>
                          </a:solidFill>
                          <a:latin typeface="+mn-lt"/>
                          <a:ea typeface="+mn-ea"/>
                          <a:cs typeface="+mn-cs"/>
                        </a:rPr>
                        <a:t>апреля</a:t>
                      </a:r>
                      <a:r>
                        <a:rPr lang="ru-RU" sz="2400" b="1" kern="1200" baseline="0" smtClean="0">
                          <a:solidFill>
                            <a:schemeClr val="bg1"/>
                          </a:solidFill>
                          <a:latin typeface="+mn-lt"/>
                          <a:ea typeface="+mn-ea"/>
                          <a:cs typeface="+mn-cs"/>
                        </a:rPr>
                        <a:t> 2014</a:t>
                      </a:r>
                    </a:p>
                    <a:p>
                      <a:pPr marL="0" algn="ctr" defTabSz="914400" rtl="0" eaLnBrk="1" latinLnBrk="0" hangingPunct="1">
                        <a:spcBef>
                          <a:spcPts val="300"/>
                        </a:spcBef>
                        <a:spcAft>
                          <a:spcPts val="300"/>
                        </a:spcAft>
                      </a:pPr>
                      <a:endParaRPr lang="ru-RU" sz="2400" b="1" kern="1200" baseline="0" dirty="0" smtClean="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E243A">
                        <a:alpha val="90000"/>
                      </a:srgbClr>
                    </a:solidFill>
                  </a:tcPr>
                </a:tc>
              </a:tr>
            </a:tbl>
          </a:graphicData>
        </a:graphic>
      </p:graphicFrame>
    </p:spTree>
    <p:extLst>
      <p:ext uri="{BB962C8B-B14F-4D97-AF65-F5344CB8AC3E}">
        <p14:creationId xmlns:p14="http://schemas.microsoft.com/office/powerpoint/2010/main" val="630383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2" presetClass="entr" presetSubtype="1" fill="hold" nodeType="withEffect">
                                  <p:stCondLst>
                                    <p:cond delay="290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80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1. </a:t>
            </a:r>
            <a:r>
              <a:rPr lang="ru-RU" dirty="0" smtClean="0"/>
              <a:t>Основные положения программы</a:t>
            </a:r>
            <a:endParaRPr lang="en-US" dirty="0"/>
          </a:p>
        </p:txBody>
      </p:sp>
      <p:sp>
        <p:nvSpPr>
          <p:cNvPr id="5123" name="Rectangle 3"/>
          <p:cNvSpPr>
            <a:spLocks noGrp="1" noChangeArrowheads="1"/>
          </p:cNvSpPr>
          <p:nvPr>
            <p:ph idx="1"/>
          </p:nvPr>
        </p:nvSpPr>
        <p:spPr>
          <a:ln>
            <a:noFill/>
          </a:ln>
        </p:spPr>
        <p:txBody>
          <a:bodyPr>
            <a:normAutofit/>
          </a:bodyPr>
          <a:lstStyle/>
          <a:p>
            <a:pPr>
              <a:spcBef>
                <a:spcPts val="400"/>
              </a:spcBef>
            </a:pPr>
            <a:r>
              <a:rPr lang="ru-RU" sz="2000" dirty="0" smtClean="0"/>
              <a:t>Оборот партнера по бонусным решениям должен увеличиться не менее чем на минимальный процентный порог</a:t>
            </a:r>
            <a:r>
              <a:rPr lang="en-US" sz="2000" dirty="0" smtClean="0"/>
              <a:t>. </a:t>
            </a:r>
            <a:r>
              <a:rPr lang="ru-RU" sz="2000" dirty="0" smtClean="0"/>
              <a:t>Результат </a:t>
            </a:r>
            <a:r>
              <a:rPr lang="en-US" sz="2000" dirty="0" smtClean="0"/>
              <a:t>  Q3 FY14 </a:t>
            </a:r>
            <a:r>
              <a:rPr lang="ru-RU" sz="2000" dirty="0" smtClean="0"/>
              <a:t>сравнивается с результатом </a:t>
            </a:r>
            <a:r>
              <a:rPr lang="en-US" sz="2000" dirty="0" smtClean="0"/>
              <a:t>Q3 FY13</a:t>
            </a:r>
            <a:endParaRPr lang="ru-RU" sz="2000" dirty="0" smtClean="0"/>
          </a:p>
          <a:p>
            <a:pPr>
              <a:spcBef>
                <a:spcPts val="400"/>
              </a:spcBef>
            </a:pPr>
            <a:r>
              <a:rPr lang="ru-RU" sz="2000" dirty="0" smtClean="0"/>
              <a:t>Общий оборот партнера за квартал должен увеличиться не менее чем на </a:t>
            </a:r>
            <a:r>
              <a:rPr lang="en-US" sz="2000" dirty="0" smtClean="0"/>
              <a:t>$1</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405458178"/>
              </p:ext>
            </p:extLst>
          </p:nvPr>
        </p:nvGraphicFramePr>
        <p:xfrm>
          <a:off x="2319494" y="3164854"/>
          <a:ext cx="4267309" cy="3035717"/>
        </p:xfrm>
        <a:graphic>
          <a:graphicData uri="http://schemas.openxmlformats.org/drawingml/2006/table">
            <a:tbl>
              <a:tblPr/>
              <a:tblGrid>
                <a:gridCol w="1571227"/>
                <a:gridCol w="1124855"/>
                <a:gridCol w="1571227"/>
              </a:tblGrid>
              <a:tr h="1048004">
                <a:tc>
                  <a:txBody>
                    <a:bodyPr/>
                    <a:lstStyle/>
                    <a:p>
                      <a:pPr algn="ctr" fontAlgn="ctr"/>
                      <a:r>
                        <a:rPr lang="en-US" sz="1800" b="1" i="0" u="none" strike="noStrike" dirty="0">
                          <a:solidFill>
                            <a:srgbClr val="FFFFFF"/>
                          </a:solidFill>
                          <a:effectLst/>
                          <a:latin typeface="Calibri"/>
                        </a:rPr>
                        <a:t>Solution 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FFFFFF"/>
                          </a:solidFill>
                          <a:effectLst/>
                          <a:latin typeface="Calibri"/>
                        </a:rPr>
                        <a:t>Rebate % by Solution 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FFFFFF"/>
                          </a:solidFill>
                          <a:effectLst/>
                          <a:latin typeface="Calibri"/>
                        </a:rPr>
                        <a:t>Minimum </a:t>
                      </a:r>
                      <a:r>
                        <a:rPr lang="en-US" sz="1800" b="1" i="0" u="none" strike="noStrike" dirty="0" err="1">
                          <a:solidFill>
                            <a:srgbClr val="FFFFFF"/>
                          </a:solidFill>
                          <a:effectLst/>
                          <a:latin typeface="Calibri"/>
                        </a:rPr>
                        <a:t>YoY</a:t>
                      </a:r>
                      <a:r>
                        <a:rPr lang="en-US" sz="1800" b="1" i="0" u="none" strike="noStrike" dirty="0">
                          <a:solidFill>
                            <a:srgbClr val="FFFFFF"/>
                          </a:solidFill>
                          <a:effectLst/>
                          <a:latin typeface="Calibri"/>
                        </a:rPr>
                        <a:t> Growth Requirement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r>
              <a:tr h="284643">
                <a:tc gridSpan="3">
                  <a:txBody>
                    <a:bodyPr/>
                    <a:lstStyle/>
                    <a:p>
                      <a:pPr algn="ctr" fontAlgn="b"/>
                      <a:r>
                        <a:rPr lang="en-US" sz="1800" b="0" i="0" u="none" strike="noStrike" dirty="0">
                          <a:solidFill>
                            <a:srgbClr val="000000"/>
                          </a:solidFill>
                          <a:effectLst/>
                          <a:latin typeface="Calibri"/>
                        </a:rPr>
                        <a:t> </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271705">
                <a:tc>
                  <a:txBody>
                    <a:bodyPr/>
                    <a:lstStyle/>
                    <a:p>
                      <a:pPr algn="ctr" fontAlgn="b"/>
                      <a:r>
                        <a:rPr lang="en-US" sz="1800" b="1" i="0" u="none" strike="noStrike">
                          <a:solidFill>
                            <a:srgbClr val="FFFFFF"/>
                          </a:solidFill>
                          <a:effectLst/>
                          <a:latin typeface="Calibri"/>
                        </a:rPr>
                        <a:t>SME: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66">
                <a:tc>
                  <a:txBody>
                    <a:bodyPr/>
                    <a:lstStyle/>
                    <a:p>
                      <a:pPr algn="ctr" fontAlgn="b"/>
                      <a:r>
                        <a:rPr lang="en-US" sz="1800" b="1" i="0" u="none" strike="noStrike">
                          <a:solidFill>
                            <a:srgbClr val="FFFFFF"/>
                          </a:solidFill>
                          <a:effectLst/>
                          <a:latin typeface="Calibri"/>
                        </a:rPr>
                        <a:t>Networking: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66">
                <a:tc>
                  <a:txBody>
                    <a:bodyPr/>
                    <a:lstStyle/>
                    <a:p>
                      <a:pPr algn="ctr" fontAlgn="b"/>
                      <a:r>
                        <a:rPr lang="en-US" sz="1800" b="1" i="0" u="none" strike="noStrike">
                          <a:solidFill>
                            <a:srgbClr val="FFFFFF"/>
                          </a:solidFill>
                          <a:effectLst/>
                          <a:latin typeface="Calibri"/>
                        </a:rPr>
                        <a:t>Scopia: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66">
                <a:tc>
                  <a:txBody>
                    <a:bodyPr/>
                    <a:lstStyle/>
                    <a:p>
                      <a:pPr algn="ctr" fontAlgn="b"/>
                      <a:r>
                        <a:rPr lang="en-US" sz="1800" b="1" i="0" u="none" strike="noStrike">
                          <a:solidFill>
                            <a:srgbClr val="FFFFFF"/>
                          </a:solidFill>
                          <a:effectLst/>
                          <a:latin typeface="Calibri"/>
                        </a:rPr>
                        <a:t>UC: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66">
                <a:tc>
                  <a:txBody>
                    <a:bodyPr/>
                    <a:lstStyle/>
                    <a:p>
                      <a:pPr algn="ctr" fontAlgn="b"/>
                      <a:r>
                        <a:rPr lang="en-US" sz="1800" b="1" i="0" u="none" strike="noStrike">
                          <a:solidFill>
                            <a:srgbClr val="FFFFFF"/>
                          </a:solidFill>
                          <a:effectLst/>
                          <a:latin typeface="Calibri"/>
                        </a:rPr>
                        <a:t>CC: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66">
                <a:tc gridSpan="2">
                  <a:txBody>
                    <a:bodyPr/>
                    <a:lstStyle/>
                    <a:p>
                      <a:pPr algn="ctr" fontAlgn="b"/>
                      <a:r>
                        <a:rPr lang="en-US" sz="1800" b="1" i="0" u="none" strike="noStrike">
                          <a:solidFill>
                            <a:srgbClr val="FFFFFF"/>
                          </a:solidFill>
                          <a:effectLst/>
                          <a:latin typeface="Calibri"/>
                        </a:rPr>
                        <a:t>Total Avaya Rewenue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ctr" fontAlgn="b"/>
                      <a:r>
                        <a:rPr lang="en-US"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29846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2. </a:t>
            </a:r>
            <a:r>
              <a:rPr lang="ru-RU" dirty="0" smtClean="0"/>
              <a:t>Основные положения программы</a:t>
            </a:r>
            <a:endParaRPr lang="en-US" dirty="0"/>
          </a:p>
        </p:txBody>
      </p:sp>
      <p:sp>
        <p:nvSpPr>
          <p:cNvPr id="5123" name="Rectangle 3"/>
          <p:cNvSpPr>
            <a:spLocks noGrp="1" noChangeArrowheads="1"/>
          </p:cNvSpPr>
          <p:nvPr>
            <p:ph idx="1"/>
          </p:nvPr>
        </p:nvSpPr>
        <p:spPr>
          <a:ln>
            <a:noFill/>
          </a:ln>
        </p:spPr>
        <p:txBody>
          <a:bodyPr anchor="b" anchorCtr="1">
            <a:normAutofit/>
          </a:bodyPr>
          <a:lstStyle/>
          <a:p>
            <a:pPr>
              <a:spcBef>
                <a:spcPts val="400"/>
              </a:spcBef>
            </a:pPr>
            <a:r>
              <a:rPr lang="ru-RU" sz="3000" dirty="0" smtClean="0"/>
              <a:t>Участвуют только продукты (сервисы не участвуют)</a:t>
            </a:r>
            <a:endParaRPr lang="en-US" sz="3000" dirty="0"/>
          </a:p>
        </p:txBody>
      </p:sp>
    </p:spTree>
    <p:extLst>
      <p:ext uri="{BB962C8B-B14F-4D97-AF65-F5344CB8AC3E}">
        <p14:creationId xmlns:p14="http://schemas.microsoft.com/office/powerpoint/2010/main" val="21151639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dirty="0" smtClean="0"/>
              <a:t>3. Основные положения программы</a:t>
            </a:r>
            <a:endParaRPr lang="en-US" dirty="0"/>
          </a:p>
        </p:txBody>
      </p:sp>
      <p:sp>
        <p:nvSpPr>
          <p:cNvPr id="5123" name="Rectangle 3"/>
          <p:cNvSpPr>
            <a:spLocks noGrp="1" noChangeArrowheads="1"/>
          </p:cNvSpPr>
          <p:nvPr>
            <p:ph idx="1"/>
          </p:nvPr>
        </p:nvSpPr>
        <p:spPr>
          <a:ln>
            <a:noFill/>
          </a:ln>
        </p:spPr>
        <p:txBody>
          <a:bodyPr anchor="ctr" anchorCtr="0">
            <a:normAutofit/>
          </a:bodyPr>
          <a:lstStyle/>
          <a:p>
            <a:pPr>
              <a:spcBef>
                <a:spcPts val="400"/>
              </a:spcBef>
            </a:pPr>
            <a:r>
              <a:rPr lang="ru-RU" sz="3000" dirty="0" smtClean="0"/>
              <a:t>Общая сумма бонуса не может быть выше </a:t>
            </a:r>
            <a:r>
              <a:rPr lang="en-US" sz="3000" dirty="0" smtClean="0"/>
              <a:t>$150K</a:t>
            </a:r>
            <a:endParaRPr lang="en-US" sz="3000" dirty="0"/>
          </a:p>
        </p:txBody>
      </p:sp>
    </p:spTree>
    <p:extLst>
      <p:ext uri="{BB962C8B-B14F-4D97-AF65-F5344CB8AC3E}">
        <p14:creationId xmlns:p14="http://schemas.microsoft.com/office/powerpoint/2010/main" val="21151639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dirty="0" smtClean="0"/>
              <a:t>4. Основные положения программы</a:t>
            </a:r>
            <a:endParaRPr lang="en-US" dirty="0"/>
          </a:p>
        </p:txBody>
      </p:sp>
      <p:sp>
        <p:nvSpPr>
          <p:cNvPr id="2" name="Content Placeholder 1"/>
          <p:cNvSpPr>
            <a:spLocks noGrp="1"/>
          </p:cNvSpPr>
          <p:nvPr>
            <p:ph idx="1"/>
          </p:nvPr>
        </p:nvSpPr>
        <p:spPr/>
        <p:txBody>
          <a:bodyPr>
            <a:normAutofit lnSpcReduction="10000"/>
          </a:bodyPr>
          <a:lstStyle/>
          <a:p>
            <a:endParaRPr lang="ru-RU" sz="3000" dirty="0" smtClean="0"/>
          </a:p>
          <a:p>
            <a:endParaRPr lang="ru-RU" sz="3000" dirty="0"/>
          </a:p>
          <a:p>
            <a:endParaRPr lang="ru-RU" sz="3000" dirty="0" smtClean="0"/>
          </a:p>
          <a:p>
            <a:endParaRPr lang="ru-RU" sz="3000" dirty="0"/>
          </a:p>
          <a:p>
            <a:endParaRPr lang="ru-RU" sz="3000" dirty="0" smtClean="0"/>
          </a:p>
          <a:p>
            <a:endParaRPr lang="ru-RU" sz="3000" dirty="0"/>
          </a:p>
          <a:p>
            <a:endParaRPr lang="ru-RU" sz="3000" dirty="0" smtClean="0"/>
          </a:p>
          <a:p>
            <a:r>
              <a:rPr lang="ru-RU" sz="3000" dirty="0" smtClean="0"/>
              <a:t>Наличие </a:t>
            </a:r>
            <a:r>
              <a:rPr lang="ru-RU" sz="3000" dirty="0"/>
              <a:t>бизнес плана в </a:t>
            </a:r>
            <a:r>
              <a:rPr lang="en-US" sz="3000" dirty="0"/>
              <a:t>SFDC – </a:t>
            </a:r>
            <a:r>
              <a:rPr lang="ru-RU" sz="3000" dirty="0"/>
              <a:t>ОБЯЗАТЕЛЬНО !!!</a:t>
            </a:r>
            <a:endParaRPr lang="en-US" sz="3000" dirty="0"/>
          </a:p>
          <a:p>
            <a:endParaRPr lang="en-US" dirty="0"/>
          </a:p>
        </p:txBody>
      </p:sp>
    </p:spTree>
    <p:extLst>
      <p:ext uri="{BB962C8B-B14F-4D97-AF65-F5344CB8AC3E}">
        <p14:creationId xmlns:p14="http://schemas.microsoft.com/office/powerpoint/2010/main" val="21151639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dirty="0" smtClean="0"/>
              <a:t>5. Основные положения программы</a:t>
            </a:r>
            <a:endParaRPr lang="en-US" dirty="0"/>
          </a:p>
        </p:txBody>
      </p:sp>
      <p:sp>
        <p:nvSpPr>
          <p:cNvPr id="5123" name="Rectangle 3"/>
          <p:cNvSpPr>
            <a:spLocks noGrp="1" noChangeArrowheads="1"/>
          </p:cNvSpPr>
          <p:nvPr>
            <p:ph idx="1"/>
          </p:nvPr>
        </p:nvSpPr>
        <p:spPr>
          <a:ln>
            <a:noFill/>
          </a:ln>
        </p:spPr>
        <p:txBody>
          <a:bodyPr>
            <a:normAutofit/>
          </a:bodyPr>
          <a:lstStyle/>
          <a:p>
            <a:pPr>
              <a:spcBef>
                <a:spcPts val="400"/>
              </a:spcBef>
            </a:pPr>
            <a:r>
              <a:rPr lang="ru-RU" sz="3000" dirty="0" smtClean="0"/>
              <a:t>Для участия в программе требуется регистрация </a:t>
            </a:r>
            <a:r>
              <a:rPr lang="ru-RU" sz="3000" dirty="0" smtClean="0"/>
              <a:t>(</a:t>
            </a:r>
            <a:r>
              <a:rPr lang="en-US" sz="3000" dirty="0" smtClean="0"/>
              <a:t>Q4 </a:t>
            </a:r>
            <a:r>
              <a:rPr lang="ru-RU" sz="3000" dirty="0" smtClean="0"/>
              <a:t>до 1</a:t>
            </a:r>
            <a:r>
              <a:rPr lang="en-US" sz="3000" dirty="0" smtClean="0"/>
              <a:t>5</a:t>
            </a:r>
            <a:r>
              <a:rPr lang="ru-RU" sz="3000" dirty="0" smtClean="0"/>
              <a:t> </a:t>
            </a:r>
            <a:r>
              <a:rPr lang="ru-RU" sz="3000" dirty="0" smtClean="0"/>
              <a:t>августа </a:t>
            </a:r>
            <a:r>
              <a:rPr lang="ru-RU" sz="3000" dirty="0" smtClean="0"/>
              <a:t>2014</a:t>
            </a:r>
            <a:r>
              <a:rPr lang="ru-RU" sz="3000" dirty="0" smtClean="0"/>
              <a:t>)</a:t>
            </a:r>
            <a:endParaRPr lang="en-US" sz="3000" dirty="0"/>
          </a:p>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p:txBody>
      </p:sp>
    </p:spTree>
    <p:extLst>
      <p:ext uri="{BB962C8B-B14F-4D97-AF65-F5344CB8AC3E}">
        <p14:creationId xmlns:p14="http://schemas.microsoft.com/office/powerpoint/2010/main" val="21151639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dirty="0" smtClean="0"/>
              <a:t>6. Основные положения программы</a:t>
            </a:r>
            <a:endParaRPr lang="en-US" dirty="0"/>
          </a:p>
        </p:txBody>
      </p:sp>
      <p:sp>
        <p:nvSpPr>
          <p:cNvPr id="5123" name="Rectangle 3"/>
          <p:cNvSpPr>
            <a:spLocks noGrp="1" noChangeArrowheads="1"/>
          </p:cNvSpPr>
          <p:nvPr>
            <p:ph idx="1"/>
          </p:nvPr>
        </p:nvSpPr>
        <p:spPr>
          <a:ln>
            <a:noFill/>
          </a:ln>
        </p:spPr>
        <p:txBody>
          <a:bodyPr>
            <a:normAutofit/>
          </a:bodyPr>
          <a:lstStyle/>
          <a:p>
            <a:pPr>
              <a:spcBef>
                <a:spcPts val="400"/>
              </a:spcBef>
            </a:pPr>
            <a:endParaRPr lang="ru-RU" sz="3000" dirty="0" smtClean="0"/>
          </a:p>
          <a:p>
            <a:pPr>
              <a:spcBef>
                <a:spcPts val="400"/>
              </a:spcBef>
            </a:pPr>
            <a:endParaRPr lang="ru-RU" sz="3000" dirty="0"/>
          </a:p>
          <a:p>
            <a:pPr>
              <a:spcBef>
                <a:spcPts val="400"/>
              </a:spcBef>
            </a:pPr>
            <a:endParaRPr lang="ru-RU" sz="3000" dirty="0" smtClean="0"/>
          </a:p>
          <a:p>
            <a:pPr>
              <a:spcBef>
                <a:spcPts val="400"/>
              </a:spcBef>
            </a:pPr>
            <a:endParaRPr lang="ru-RU" sz="3000" dirty="0"/>
          </a:p>
          <a:p>
            <a:pPr>
              <a:spcBef>
                <a:spcPts val="400"/>
              </a:spcBef>
            </a:pPr>
            <a:r>
              <a:rPr lang="ru-RU" sz="3000" dirty="0" smtClean="0"/>
              <a:t>За выполнение требования по минимальному росту по всем продуктовым линейкам предосмотрен дополнительный бонус: +3%</a:t>
            </a: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p:txBody>
      </p:sp>
    </p:spTree>
    <p:extLst>
      <p:ext uri="{BB962C8B-B14F-4D97-AF65-F5344CB8AC3E}">
        <p14:creationId xmlns:p14="http://schemas.microsoft.com/office/powerpoint/2010/main" val="21151639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dirty="0"/>
              <a:t>7</a:t>
            </a:r>
            <a:r>
              <a:rPr lang="ru-RU" dirty="0" smtClean="0"/>
              <a:t>. Основные положения программы</a:t>
            </a:r>
            <a:endParaRPr lang="en-US" dirty="0"/>
          </a:p>
        </p:txBody>
      </p:sp>
      <p:sp>
        <p:nvSpPr>
          <p:cNvPr id="5123" name="Rectangle 3"/>
          <p:cNvSpPr>
            <a:spLocks noGrp="1" noChangeArrowheads="1"/>
          </p:cNvSpPr>
          <p:nvPr>
            <p:ph idx="1"/>
          </p:nvPr>
        </p:nvSpPr>
        <p:spPr>
          <a:ln>
            <a:noFill/>
          </a:ln>
        </p:spPr>
        <p:txBody>
          <a:bodyPr>
            <a:normAutofit/>
          </a:bodyPr>
          <a:lstStyle/>
          <a:p>
            <a:pPr>
              <a:spcBef>
                <a:spcPts val="400"/>
              </a:spcBef>
            </a:pPr>
            <a:endParaRPr lang="ru-RU" sz="3000" dirty="0" smtClean="0"/>
          </a:p>
          <a:p>
            <a:pPr>
              <a:spcBef>
                <a:spcPts val="400"/>
              </a:spcBef>
            </a:pPr>
            <a:endParaRPr lang="ru-RU" sz="3000" dirty="0"/>
          </a:p>
          <a:p>
            <a:pPr>
              <a:spcBef>
                <a:spcPts val="400"/>
              </a:spcBef>
            </a:pPr>
            <a:endParaRPr lang="ru-RU" sz="3000" dirty="0" smtClean="0"/>
          </a:p>
          <a:p>
            <a:pPr>
              <a:spcBef>
                <a:spcPts val="400"/>
              </a:spcBef>
            </a:pPr>
            <a:endParaRPr lang="ru-RU" sz="3000" dirty="0"/>
          </a:p>
          <a:p>
            <a:pPr>
              <a:spcBef>
                <a:spcPts val="400"/>
              </a:spcBef>
            </a:pPr>
            <a:r>
              <a:rPr lang="ru-RU" sz="3000" dirty="0" smtClean="0"/>
              <a:t>Для программы </a:t>
            </a:r>
            <a:r>
              <a:rPr lang="en-US" sz="3000" dirty="0" smtClean="0"/>
              <a:t>Grow Right 2.0 </a:t>
            </a:r>
            <a:r>
              <a:rPr lang="ru-RU" sz="3000" dirty="0" smtClean="0"/>
              <a:t>разработана форма симуляции расчета рибейта. Партнер вместе с </a:t>
            </a:r>
            <a:r>
              <a:rPr lang="en-US" sz="3000" dirty="0" smtClean="0"/>
              <a:t>CAM</a:t>
            </a:r>
            <a:r>
              <a:rPr lang="ru-RU" sz="3000" dirty="0" smtClean="0"/>
              <a:t>ом может расчитать ориентировочную сумму бонуса. </a:t>
            </a: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a:p>
            <a:pPr>
              <a:spcBef>
                <a:spcPts val="400"/>
              </a:spcBef>
            </a:pPr>
            <a:endParaRPr lang="en-US" sz="3000" dirty="0" smtClean="0"/>
          </a:p>
          <a:p>
            <a:pPr>
              <a:spcBef>
                <a:spcPts val="400"/>
              </a:spcBef>
            </a:pPr>
            <a:endParaRPr lang="en-US" sz="3000" dirty="0"/>
          </a:p>
        </p:txBody>
      </p:sp>
    </p:spTree>
    <p:extLst>
      <p:ext uri="{BB962C8B-B14F-4D97-AF65-F5344CB8AC3E}">
        <p14:creationId xmlns:p14="http://schemas.microsoft.com/office/powerpoint/2010/main" val="38710690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16&quot;&gt;&lt;property id=&quot;20148&quot; value=&quot;5&quot;/&gt;&lt;property id=&quot;20300&quot; value=&quot;Slide 1 - &amp;quot;Avaya Connect Grow Right:&amp;#x0D;&amp;#x0A;Driving Partner Growth With Strategic Solutions GGM Theater&amp;quot;&quot;/&gt;&lt;property id=&quot;20307&quot; value=&quot;306&quot;/&gt;&lt;/object&gt;&lt;object type=&quot;3&quot; unique_id=&quot;10022&quot;&gt;&lt;property id=&quot;20148&quot; value=&quot;5&quot;/&gt;&lt;property id=&quot;20300&quot; value=&quot;Slide 5 - &amp;quot;Actual partner examples of Grow Right success&amp;quot;&quot;/&gt;&lt;property id=&quot;20307&quot; value=&quot;312&quot;/&gt;&lt;/object&gt;&lt;object type=&quot;3&quot; unique_id=&quot;10023&quot;&gt;&lt;property id=&quot;20148&quot; value=&quot;5&quot;/&gt;&lt;property id=&quot;20300&quot; value=&quot;Slide 4 - &amp;quot;Eligibility Criteria&amp;quot;&quot;/&gt;&lt;property id=&quot;20307&quot; value=&quot;313&quot;/&gt;&lt;/object&gt;&lt;object type=&quot;3&quot; unique_id=&quot;10025&quot;&gt;&lt;property id=&quot;20148&quot; value=&quot;5&quot;/&gt;&lt;property id=&quot;20300&quot; value=&quot;Slide 7 - &amp;quot;“It’s All About Growth!”&amp;quot;&quot;/&gt;&lt;property id=&quot;20307&quot; value=&quot;315&quot;/&gt;&lt;/object&gt;&lt;object type=&quot;3&quot; unique_id=&quot;10033&quot;&gt;&lt;property id=&quot;20148&quot; value=&quot;5&quot;/&gt;&lt;property id=&quot;20300&quot; value=&quot;Slide 8&quot;/&gt;&lt;property id=&quot;20307&quot; value=&quot;287&quot;/&gt;&lt;/object&gt;&lt;object type=&quot;3&quot; unique_id=&quot;11927&quot;&gt;&lt;property id=&quot;20148&quot; value=&quot;5&quot;/&gt;&lt;property id=&quot;20300&quot; value=&quot;Slide 9 - &amp;quot;FY14 Grow Right Eligible Solutions&amp;quot;&quot;/&gt;&lt;property id=&quot;20307&quot; value=&quot;319&quot;/&gt;&lt;/object&gt;&lt;object type=&quot;3&quot; unique_id=&quot;11928&quot;&gt;&lt;property id=&quot;20148&quot; value=&quot;5&quot;/&gt;&lt;property id=&quot;20300&quot; value=&quot;Slide 10 - &amp;quot;FY14 Grow Right Eligible Solutions – (cont’d)&amp;quot;&quot;/&gt;&lt;property id=&quot;20307&quot; value=&quot;320&quot;/&gt;&lt;/object&gt;&lt;object type=&quot;3&quot; unique_id=&quot;11929&quot;&gt;&lt;property id=&quot;20148&quot; value=&quot;5&quot;/&gt;&lt;property id=&quot;20300&quot; value=&quot;Slide 11 - &amp;quot;FY14 Grow Right Eligible Solutions – (cont’d)&amp;quot;&quot;/&gt;&lt;property id=&quot;20307&quot; value=&quot;321&quot;/&gt;&lt;/object&gt;&lt;object type=&quot;3&quot; unique_id=&quot;12117&quot;&gt;&lt;property id=&quot;20148&quot; value=&quot;5&quot;/&gt;&lt;property id=&quot;20300&quot; value=&quot;Slide 6 - &amp;quot;Grow Right’s Key Dates – FY14&amp;quot;&quot;/&gt;&lt;property id=&quot;20307&quot; value=&quot;323&quot;/&gt;&lt;/object&gt;&lt;object type=&quot;3&quot; unique_id=&quot;146177&quot;&gt;&lt;property id=&quot;20148&quot; value=&quot;5&quot;/&gt;&lt;property id=&quot;20300&quot; value=&quot;Slide 2 - &amp;quot;Grow Right:  Compensates partners&amp;#x0D;&amp;#x0A;for QoQ growth with strategic products&amp;quot;&quot;/&gt;&lt;property id=&quot;20307&quot; value=&quot;325&quot;/&gt;&lt;/object&gt;&lt;object type=&quot;3&quot; unique_id=&quot;146243&quot;&gt;&lt;property id=&quot;20148&quot; value=&quot;5&quot;/&gt;&lt;property id=&quot;20300&quot; value=&quot;Slide 3 - &amp;quot;Program Highlights&amp;quot;&quot;/&gt;&lt;property id=&quot;20307&quot; value=&quot;326&quot;/&gt;&lt;/object&gt;&lt;/object&gt;&lt;/object&gt;&lt;/database&gt;"/>
  <p:tag name="SECTOMILLISECCONVERTED" val="1"/>
</p:tagLst>
</file>

<file path=ppt/theme/theme1.xml><?xml version="1.0" encoding="utf-8"?>
<a:theme xmlns:a="http://schemas.openxmlformats.org/drawingml/2006/main" name="Avaya NP">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Avaya NP</Template>
  <TotalTime>0</TotalTime>
  <Words>2329</Words>
  <Application>Microsoft Office PowerPoint</Application>
  <PresentationFormat>On-screen Show (4:3)</PresentationFormat>
  <Paragraphs>338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Avaya NP</vt:lpstr>
      <vt:lpstr>Grow Right 2.0: Программа поощрения роста партнеров в отношении стратегических решений (GGM)</vt:lpstr>
      <vt:lpstr>Grow Right:  Компенсация за рост</vt:lpstr>
      <vt:lpstr>1. Основные положения программы</vt:lpstr>
      <vt:lpstr>2. Основные положения программы</vt:lpstr>
      <vt:lpstr>3. Основные положения программы</vt:lpstr>
      <vt:lpstr>4. Основные положения программы</vt:lpstr>
      <vt:lpstr>5. Основные положения программы</vt:lpstr>
      <vt:lpstr>6. Основные положения программы</vt:lpstr>
      <vt:lpstr>7. Основные положения программы</vt:lpstr>
      <vt:lpstr>8. Основные положения программы</vt:lpstr>
      <vt:lpstr>Примеры расчета бонусов</vt:lpstr>
      <vt:lpstr>Примеры расчета бонусов</vt:lpstr>
      <vt:lpstr>Подведение итогов</vt:lpstr>
      <vt:lpstr>PowerPoint Presentation</vt:lpstr>
      <vt:lpstr>FY14 Grow Right Eligible Solutions</vt:lpstr>
      <vt:lpstr>FY14 Grow Right Eligible Solutions – (cont’d)</vt:lpstr>
      <vt:lpstr>FY14 Grow Right Eligible Solutions –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2013-02-14T16:07:08Z</dcterms:created>
  <dcterms:modified xsi:type="dcterms:W3CDTF">2014-07-14T13:05:18Z</dcterms:modified>
</cp:coreProperties>
</file>